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77" r:id="rId5"/>
    <p:sldId id="262" r:id="rId6"/>
    <p:sldId id="264" r:id="rId7"/>
    <p:sldId id="265" r:id="rId8"/>
    <p:sldId id="266" r:id="rId9"/>
    <p:sldId id="267" r:id="rId10"/>
    <p:sldId id="269" r:id="rId11"/>
    <p:sldId id="268" r:id="rId12"/>
    <p:sldId id="270" r:id="rId13"/>
    <p:sldId id="271" r:id="rId14"/>
    <p:sldId id="273" r:id="rId15"/>
  </p:sldIdLst>
  <p:sldSz cx="162575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son Holly" initials="MH" lastIdx="2" clrIdx="6">
    <p:extLst>
      <p:ext uri="{19B8F6BF-5375-455C-9EA6-DF929625EA0E}">
        <p15:presenceInfo xmlns:p15="http://schemas.microsoft.com/office/powerpoint/2012/main" userId="S::holly.mason@nhsbt.nhs.uk::fe0d62d1-44b2-4ccf-8889-675001834a55" providerId="AD"/>
      </p:ext>
    </p:extLst>
  </p:cmAuthor>
  <p:cmAuthor id="1" name="Florence Ackland" initials="FA" lastIdx="58" clrIdx="0">
    <p:extLst>
      <p:ext uri="{19B8F6BF-5375-455C-9EA6-DF929625EA0E}">
        <p15:presenceInfo xmlns:p15="http://schemas.microsoft.com/office/powerpoint/2012/main" userId="S-1-5-21-1598838018-3775903872-2167328690-22119" providerId="AD"/>
      </p:ext>
    </p:extLst>
  </p:cmAuthor>
  <p:cmAuthor id="8" name="Cullen Alexandra" initials="CA" lastIdx="3" clrIdx="7">
    <p:extLst>
      <p:ext uri="{19B8F6BF-5375-455C-9EA6-DF929625EA0E}">
        <p15:presenceInfo xmlns:p15="http://schemas.microsoft.com/office/powerpoint/2012/main" userId="S::alexandra.cullen@nhsbt.nhs.uk::d5a7ca57-5269-4c2a-8458-703b7cd18d09" providerId="AD"/>
      </p:ext>
    </p:extLst>
  </p:cmAuthor>
  <p:cmAuthor id="2" name="Clarke Theo" initials="CT" lastIdx="36" clrIdx="1">
    <p:extLst>
      <p:ext uri="{19B8F6BF-5375-455C-9EA6-DF929625EA0E}">
        <p15:presenceInfo xmlns:p15="http://schemas.microsoft.com/office/powerpoint/2012/main" userId="S::theo.clarke@nhsbt.nhs.uk::82a8ce03-aabe-4c7f-acdc-9ee5376df938" providerId="AD"/>
      </p:ext>
    </p:extLst>
  </p:cmAuthor>
  <p:cmAuthor id="9" name="Mila Gorini" initials="MG" lastIdx="4" clrIdx="8">
    <p:extLst>
      <p:ext uri="{19B8F6BF-5375-455C-9EA6-DF929625EA0E}">
        <p15:presenceInfo xmlns:p15="http://schemas.microsoft.com/office/powerpoint/2012/main" userId="Mila Gorini" providerId="None"/>
      </p:ext>
    </p:extLst>
  </p:cmAuthor>
  <p:cmAuthor id="3" name="Hobbs Jennifer" initials="HJ" lastIdx="35" clrIdx="2">
    <p:extLst>
      <p:ext uri="{19B8F6BF-5375-455C-9EA6-DF929625EA0E}">
        <p15:presenceInfo xmlns:p15="http://schemas.microsoft.com/office/powerpoint/2012/main" userId="S::jennifer.hobbs@nhsbt.nhs.uk::834be2e6-3163-4bff-b572-8794e77c6332" providerId="AD"/>
      </p:ext>
    </p:extLst>
  </p:cmAuthor>
  <p:cmAuthor id="4" name="Toni Chase" initials="TC" lastIdx="17" clrIdx="3">
    <p:extLst>
      <p:ext uri="{19B8F6BF-5375-455C-9EA6-DF929625EA0E}">
        <p15:presenceInfo xmlns:p15="http://schemas.microsoft.com/office/powerpoint/2012/main" userId="243eee97231d2754" providerId="Windows Live"/>
      </p:ext>
    </p:extLst>
  </p:cmAuthor>
  <p:cmAuthor id="5" name="Katie Day" initials="KD" lastIdx="8" clrIdx="4">
    <p:extLst>
      <p:ext uri="{19B8F6BF-5375-455C-9EA6-DF929625EA0E}">
        <p15:presenceInfo xmlns:p15="http://schemas.microsoft.com/office/powerpoint/2012/main" userId="S::katie.day@anthonynolan.org::c5016d45-458e-4c04-b001-62fafe2fd27a" providerId="AD"/>
      </p:ext>
    </p:extLst>
  </p:cmAuthor>
  <p:cmAuthor id="6" name="Sidney Yanney" initials="SY" lastIdx="22" clrIdx="5">
    <p:extLst>
      <p:ext uri="{19B8F6BF-5375-455C-9EA6-DF929625EA0E}">
        <p15:presenceInfo xmlns:p15="http://schemas.microsoft.com/office/powerpoint/2012/main" userId="d447cc76b53634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EA9"/>
    <a:srgbClr val="B3E2F5"/>
    <a:srgbClr val="3DA9DD"/>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116B2-181D-40B9-9901-C59ED3C63AF0}" v="3" dt="2020-11-24T16:37:37.524"/>
    <p1510:client id="{3D96969C-95B3-470C-8DB5-B363F4205250}" v="12" dt="2020-11-09T16:25:58.318"/>
    <p1510:client id="{5B3C4F08-D216-411B-B295-494F86B1A80E}" v="27" dt="2020-11-04T17:29:14.148"/>
    <p1510:client id="{68F53229-7C57-40E9-B868-7074D29A1226}" v="11" dt="2020-11-16T10:44:57.225"/>
    <p1510:client id="{A276FE06-5C24-4000-AE6F-8489104D91EC}" v="1" dt="2020-11-25T11:20:37.533"/>
    <p1510:client id="{A5347329-28F5-4AD1-BA10-C9C4187C16B7}" v="5" dt="2020-11-20T22:32:41.737"/>
    <p1510:client id="{B5435C65-ECFC-424D-9842-1F8193E2595C}" v="3" dt="2020-11-13T16:00:20.538"/>
    <p1510:client id="{C936CBD6-DFDF-42E6-BC75-08628FE8A5A6}" v="3" dt="2020-11-19T16:11:30.631"/>
    <p1510:client id="{D6D4E77A-6B9C-4599-8AD5-660406D12AF9}" v="1" dt="2020-11-25T11:15:04.901"/>
    <p1510:client id="{DD378A99-56C9-4A1A-B527-3BAD06F2BBD3}" v="2" dt="2020-11-25T09:47:51.805"/>
    <p1510:client id="{F3CBF725-33D7-4014-BB2E-882D2FC919FA}" v="1" dt="2020-11-19T18:47:22.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1088" autoAdjust="0"/>
  </p:normalViewPr>
  <p:slideViewPr>
    <p:cSldViewPr snapToGrid="0">
      <p:cViewPr varScale="1">
        <p:scale>
          <a:sx n="41" d="100"/>
          <a:sy n="41" d="100"/>
        </p:scale>
        <p:origin x="1196" y="24"/>
      </p:cViewPr>
      <p:guideLst>
        <p:guide orient="horz" pos="2880"/>
        <p:guide pos="5121"/>
      </p:guideLst>
    </p:cSldViewPr>
  </p:slideViewPr>
  <p:notesTextViewPr>
    <p:cViewPr>
      <p:scale>
        <a:sx n="70" d="100"/>
        <a:sy n="7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B6C24A-C53B-1C4E-84B3-5277BBACBB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968D26-F4B9-A24D-8BA0-20C145AFEB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072E83-8F45-FB44-9CE1-6C24185C004E}" type="datetimeFigureOut">
              <a:rPr lang="en-US" smtClean="0"/>
              <a:t>6/8/2021</a:t>
            </a:fld>
            <a:endParaRPr lang="en-US"/>
          </a:p>
        </p:txBody>
      </p:sp>
      <p:sp>
        <p:nvSpPr>
          <p:cNvPr id="4" name="Footer Placeholder 3">
            <a:extLst>
              <a:ext uri="{FF2B5EF4-FFF2-40B4-BE49-F238E27FC236}">
                <a16:creationId xmlns:a16="http://schemas.microsoft.com/office/drawing/2014/main" id="{A5551B18-8840-484F-95C2-CE1BD16D9C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EAA1B-AB30-CF40-AFD3-4CE9C8AB4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E6D3E1-10DB-BB4B-8D65-212DDCACA472}" type="slidenum">
              <a:rPr lang="en-US" smtClean="0"/>
              <a:t>‹#›</a:t>
            </a:fld>
            <a:endParaRPr lang="en-US"/>
          </a:p>
        </p:txBody>
      </p:sp>
    </p:spTree>
    <p:extLst>
      <p:ext uri="{BB962C8B-B14F-4D97-AF65-F5344CB8AC3E}">
        <p14:creationId xmlns:p14="http://schemas.microsoft.com/office/powerpoint/2010/main" val="373906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DA6BC-63DA-7D44-B258-E15575D02E87}"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BDCB4-EE2B-1340-906B-BA060AFEF80D}" type="slidenum">
              <a:rPr lang="en-US" smtClean="0"/>
              <a:t>‹#›</a:t>
            </a:fld>
            <a:endParaRPr lang="en-US"/>
          </a:p>
        </p:txBody>
      </p:sp>
    </p:spTree>
    <p:extLst>
      <p:ext uri="{BB962C8B-B14F-4D97-AF65-F5344CB8AC3E}">
        <p14:creationId xmlns:p14="http://schemas.microsoft.com/office/powerpoint/2010/main" val="3899554704"/>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ood.co.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gandonation.nhs.uk/uk-law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rgandonation.nhs.uk/register-your-decis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organdonation.nhs.uk/na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SzPts val="1200"/>
              <a:buFont typeface="Arial"/>
              <a:buChar char="•"/>
            </a:pPr>
            <a:r>
              <a:rPr lang="en-GB" sz="1600">
                <a:latin typeface="+mn-lt"/>
                <a:ea typeface="Calibri"/>
                <a:cs typeface="Calibri"/>
                <a:sym typeface="Calibri"/>
              </a:rPr>
              <a:t>Prompt students to consider this question as they enter assembly – they could reflect alone or discuss in pairs</a:t>
            </a:r>
          </a:p>
          <a:p>
            <a:pPr marL="171450" lvl="0" indent="-171450" algn="l" rtl="0">
              <a:spcBef>
                <a:spcPts val="0"/>
              </a:spcBef>
              <a:spcAft>
                <a:spcPts val="0"/>
              </a:spcAft>
              <a:buSzPts val="1200"/>
              <a:buFont typeface="Arial"/>
              <a:buChar char="•"/>
            </a:pPr>
            <a:r>
              <a:rPr lang="en-GB" sz="1600">
                <a:latin typeface="+mn-lt"/>
                <a:ea typeface="Calibri"/>
                <a:cs typeface="Calibri"/>
                <a:sym typeface="Calibri"/>
              </a:rPr>
              <a:t>If students are</a:t>
            </a:r>
            <a:r>
              <a:rPr lang="en-GB" sz="1600" baseline="0">
                <a:latin typeface="+mn-lt"/>
                <a:ea typeface="Calibri"/>
                <a:cs typeface="Calibri"/>
                <a:sym typeface="Calibri"/>
              </a:rPr>
              <a:t> insistent that they would not consider giving the item away, ask what if someone they loved really needed it?</a:t>
            </a:r>
            <a:endParaRPr lang="en-GB" sz="1600">
              <a:latin typeface="+mn-lt"/>
              <a:ea typeface="Calibri"/>
              <a:cs typeface="Calibri"/>
              <a:sym typeface="Calibri"/>
            </a:endParaRPr>
          </a:p>
          <a:p>
            <a:pPr marL="171450" lvl="0" indent="-171450" algn="l" rtl="0">
              <a:spcBef>
                <a:spcPts val="0"/>
              </a:spcBef>
              <a:spcAft>
                <a:spcPts val="0"/>
              </a:spcAft>
              <a:buSzPts val="1200"/>
              <a:buFont typeface="Arial"/>
              <a:buChar char="•"/>
            </a:pPr>
            <a:r>
              <a:rPr lang="en-GB" sz="1600">
                <a:latin typeface="+mn-lt"/>
                <a:ea typeface="Calibri"/>
                <a:cs typeface="Calibri"/>
                <a:sym typeface="Calibri"/>
              </a:rPr>
              <a:t>Remind students that giving to and helping others actually has benefits to the individual who gives. Research suggests that acts of giving and kindness can help improve mental wellbeing by helping us feel connected to others and giving us a sense of purpose</a:t>
            </a:r>
            <a:endParaRPr lang="en-GB"/>
          </a:p>
        </p:txBody>
      </p:sp>
      <p:sp>
        <p:nvSpPr>
          <p:cNvPr id="4" name="Slide Number Placeholder 3"/>
          <p:cNvSpPr>
            <a:spLocks noGrp="1"/>
          </p:cNvSpPr>
          <p:nvPr>
            <p:ph type="sldNum" sz="quarter" idx="5"/>
          </p:nvPr>
        </p:nvSpPr>
        <p:spPr/>
        <p:txBody>
          <a:bodyPr/>
          <a:lstStyle/>
          <a:p>
            <a:fld id="{B1DBDCB4-EE2B-1340-906B-BA060AFEF80D}" type="slidenum">
              <a:rPr lang="en-US" smtClean="0"/>
              <a:t>2</a:t>
            </a:fld>
            <a:endParaRPr lang="en-US"/>
          </a:p>
        </p:txBody>
      </p:sp>
    </p:spTree>
    <p:extLst>
      <p:ext uri="{BB962C8B-B14F-4D97-AF65-F5344CB8AC3E}">
        <p14:creationId xmlns:p14="http://schemas.microsoft.com/office/powerpoint/2010/main" val="320231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SzPts val="1200"/>
              <a:buFont typeface="Arial"/>
              <a:buChar char="•"/>
            </a:pPr>
            <a:r>
              <a:rPr lang="en-GB" sz="1600" b="0" i="0" u="none" strike="noStrike" cap="none">
                <a:latin typeface="+mn-lt"/>
                <a:ea typeface="Calibri"/>
                <a:cs typeface="Calibri"/>
                <a:sym typeface="Calibri"/>
              </a:rPr>
              <a:t>End the assembly, by asking students to silently reflect on how they could help those in need of donors – people like Luke or Dawn from the video watched today.</a:t>
            </a:r>
            <a:endParaRPr lang="en-GB"/>
          </a:p>
          <a:p>
            <a:pPr marL="171450" lvl="0" indent="-171450" algn="l" rtl="0">
              <a:spcBef>
                <a:spcPts val="0"/>
              </a:spcBef>
              <a:spcAft>
                <a:spcPts val="0"/>
              </a:spcAft>
              <a:buSzPts val="1200"/>
              <a:buFont typeface="Arial"/>
              <a:buChar char="•"/>
            </a:pPr>
            <a:r>
              <a:rPr lang="en-GB" sz="1600" b="0" i="0" u="none" strike="noStrike" cap="none" dirty="0">
                <a:latin typeface="+mn-lt"/>
                <a:ea typeface="Calibri"/>
                <a:cs typeface="Calibri"/>
                <a:sym typeface="Calibri"/>
              </a:rPr>
              <a:t>Click to reveal some of the different suggestions for student involvement. </a:t>
            </a:r>
            <a:endParaRPr lang="en-GB" dirty="0"/>
          </a:p>
          <a:p>
            <a:pPr marL="171450" lvl="0" indent="-171450" algn="l" rtl="0">
              <a:spcBef>
                <a:spcPts val="0"/>
              </a:spcBef>
              <a:spcAft>
                <a:spcPts val="0"/>
              </a:spcAft>
              <a:buSzPts val="1200"/>
              <a:buFont typeface="Arial"/>
              <a:buChar char="•"/>
            </a:pPr>
            <a:r>
              <a:rPr lang="en-GB" sz="1600" b="0" i="0" u="none" strike="noStrike" cap="none" dirty="0">
                <a:latin typeface="+mn-lt"/>
                <a:ea typeface="Calibri"/>
                <a:cs typeface="Calibri"/>
                <a:sym typeface="Calibri"/>
              </a:rPr>
              <a:t>Remind students that it’s completely up to them whether they want to register to be a donor (once they’re old enough) – whether that’s for blood, organ or stem cells.</a:t>
            </a:r>
            <a:endParaRPr lang="en-GB" dirty="0"/>
          </a:p>
          <a:p>
            <a:pPr marL="171450" lvl="0" indent="-171450" algn="l" rtl="0">
              <a:spcBef>
                <a:spcPts val="0"/>
              </a:spcBef>
              <a:spcAft>
                <a:spcPts val="0"/>
              </a:spcAft>
              <a:buSzPts val="1200"/>
              <a:buFont typeface="Arial"/>
              <a:buChar char="•"/>
            </a:pPr>
            <a:r>
              <a:rPr lang="en-GB" sz="1600" b="0" i="0" u="none" strike="noStrike" cap="none" dirty="0">
                <a:latin typeface="+mn-lt"/>
                <a:ea typeface="Calibri"/>
                <a:cs typeface="Calibri"/>
                <a:sym typeface="Calibri"/>
              </a:rPr>
              <a:t>If they want to explore further they can always search for ‘NHSBT’ or ‘Anthony Nolan’.  </a:t>
            </a:r>
            <a:endParaRPr lang="en-GB" dirty="0"/>
          </a:p>
          <a:p>
            <a:pPr marL="171450" lvl="0" indent="-171450" algn="l" rtl="0">
              <a:spcBef>
                <a:spcPts val="0"/>
              </a:spcBef>
              <a:spcAft>
                <a:spcPts val="0"/>
              </a:spcAft>
              <a:buSzPts val="1200"/>
              <a:buFont typeface="Arial"/>
              <a:buChar char="•"/>
            </a:pPr>
            <a:r>
              <a:rPr lang="en-GB" sz="1600" b="0" i="0" u="none" strike="noStrike" cap="none" dirty="0">
                <a:latin typeface="+mn-lt"/>
                <a:ea typeface="Calibri"/>
                <a:cs typeface="Calibri"/>
                <a:sym typeface="Calibri"/>
              </a:rPr>
              <a:t>Students can also talk to family and friends about what they’ve heard - even if they don’t want to register, they might inspire someone else to do so. Tell students that they can have this discussion anytime and anywhere</a:t>
            </a:r>
            <a:r>
              <a:rPr lang="en-GB" sz="1600" b="0" i="0" u="none" strike="noStrike" cap="none" baseline="0" dirty="0">
                <a:latin typeface="+mn-lt"/>
                <a:ea typeface="Calibri"/>
                <a:cs typeface="Calibri"/>
                <a:sym typeface="Calibri"/>
              </a:rPr>
              <a:t> – it doesn’t need to be formal.</a:t>
            </a:r>
          </a:p>
          <a:p>
            <a:pPr marL="171450" lvl="0" indent="-171450" algn="l" rtl="0">
              <a:spcBef>
                <a:spcPts val="0"/>
              </a:spcBef>
              <a:spcAft>
                <a:spcPts val="0"/>
              </a:spcAft>
              <a:buSzPts val="1200"/>
              <a:buFont typeface="Arial"/>
              <a:buChar char="•"/>
            </a:pPr>
            <a:r>
              <a:rPr lang="en-GB" sz="1600" b="0" i="0" u="none" strike="noStrike" cap="none" baseline="0" dirty="0">
                <a:latin typeface="+mn-lt"/>
                <a:ea typeface="Calibri"/>
                <a:cs typeface="Calibri"/>
                <a:sym typeface="Calibri"/>
              </a:rPr>
              <a:t>Finally, students might want to consider what barriers there are to donation (for example, thinking it will be a difficult process, being afraid, never having thought about it!). What steps could they, as the next generation, take to address one of these barriers, if they agree with donation?</a:t>
            </a:r>
            <a:endParaRPr lang="en-GB" sz="1600" b="0" i="0" u="none" strike="noStrike" cap="none"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B1DBDCB4-EE2B-1340-906B-BA060AFEF80D}" type="slidenum">
              <a:rPr lang="en-US" smtClean="0"/>
              <a:t>11</a:t>
            </a:fld>
            <a:endParaRPr lang="en-US"/>
          </a:p>
        </p:txBody>
      </p:sp>
    </p:spTree>
    <p:extLst>
      <p:ext uri="{BB962C8B-B14F-4D97-AF65-F5344CB8AC3E}">
        <p14:creationId xmlns:p14="http://schemas.microsoft.com/office/powerpoint/2010/main" val="42468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GB" sz="1600">
                <a:latin typeface="+mn-lt"/>
                <a:ea typeface="Calibri"/>
                <a:cs typeface="Calibri"/>
                <a:sym typeface="Calibri"/>
              </a:rPr>
              <a:t>Further detail is provided below.</a:t>
            </a:r>
            <a:endParaRPr lang="en-GB"/>
          </a:p>
          <a:p>
            <a:pPr marL="0" lvl="0" indent="0" algn="l" rtl="0">
              <a:spcBef>
                <a:spcPts val="0"/>
              </a:spcBef>
              <a:spcAft>
                <a:spcPts val="0"/>
              </a:spcAft>
              <a:buNone/>
            </a:pPr>
            <a:r>
              <a:rPr lang="en-GB"/>
              <a:t>Q: </a:t>
            </a:r>
            <a:r>
              <a:rPr lang="en-GB" b="1"/>
              <a:t>Who might need a blood transfusion? </a:t>
            </a:r>
            <a:endParaRPr lang="en-GB"/>
          </a:p>
          <a:p>
            <a:pPr marL="171450" lvl="0" indent="-171450" algn="l" rtl="0">
              <a:spcBef>
                <a:spcPts val="0"/>
              </a:spcBef>
              <a:spcAft>
                <a:spcPts val="0"/>
              </a:spcAft>
              <a:buSzPts val="1200"/>
              <a:buFont typeface="Arial"/>
              <a:buChar char="•"/>
            </a:pPr>
            <a:r>
              <a:rPr lang="en-GB"/>
              <a:t>Anyone – there are lots of reasons why a transfusion could be needed, including:</a:t>
            </a:r>
          </a:p>
          <a:p>
            <a:pPr marL="628650" lvl="1" indent="-171450" algn="l" rtl="0">
              <a:spcBef>
                <a:spcPts val="0"/>
              </a:spcBef>
              <a:spcAft>
                <a:spcPts val="0"/>
              </a:spcAft>
              <a:buSzPts val="1200"/>
              <a:buFont typeface="Arial"/>
              <a:buChar char="•"/>
            </a:pPr>
            <a:r>
              <a:rPr lang="en-GB" b="1"/>
              <a:t>blood loss </a:t>
            </a:r>
            <a:r>
              <a:rPr lang="en-GB"/>
              <a:t>(for</a:t>
            </a:r>
            <a:r>
              <a:rPr lang="en-GB" baseline="0"/>
              <a:t> example, because of </a:t>
            </a:r>
            <a:r>
              <a:rPr lang="en-GB" b="1" baseline="0"/>
              <a:t>an</a:t>
            </a:r>
            <a:r>
              <a:rPr lang="en-GB" baseline="0"/>
              <a:t> </a:t>
            </a:r>
            <a:r>
              <a:rPr lang="en-GB" b="1"/>
              <a:t>accident</a:t>
            </a:r>
            <a:r>
              <a:rPr lang="en-GB"/>
              <a:t>,</a:t>
            </a:r>
            <a:r>
              <a:rPr lang="en-GB" baseline="0"/>
              <a:t> </a:t>
            </a:r>
            <a:r>
              <a:rPr lang="en-GB" b="1"/>
              <a:t>surgery</a:t>
            </a:r>
            <a:r>
              <a:rPr lang="en-GB"/>
              <a:t> or </a:t>
            </a:r>
            <a:r>
              <a:rPr lang="en-GB" b="1"/>
              <a:t>child</a:t>
            </a:r>
            <a:r>
              <a:rPr lang="en-GB" b="1" baseline="0"/>
              <a:t> birth</a:t>
            </a:r>
            <a:r>
              <a:rPr lang="en-GB"/>
              <a:t>)</a:t>
            </a:r>
          </a:p>
          <a:p>
            <a:pPr marL="628650" lvl="1" indent="-171450" algn="l" rtl="0">
              <a:spcBef>
                <a:spcPts val="0"/>
              </a:spcBef>
              <a:spcAft>
                <a:spcPts val="0"/>
              </a:spcAft>
              <a:buSzPts val="1200"/>
              <a:buFont typeface="Arial"/>
              <a:buChar char="•"/>
            </a:pPr>
            <a:r>
              <a:rPr lang="en-GB" b="1"/>
              <a:t>blood cancers </a:t>
            </a:r>
            <a:r>
              <a:rPr lang="en-GB"/>
              <a:t>(cancers which affect the blood. For example, </a:t>
            </a:r>
            <a:r>
              <a:rPr lang="en-GB" b="1"/>
              <a:t>leukaemia</a:t>
            </a:r>
            <a:r>
              <a:rPr lang="en-GB"/>
              <a:t> – </a:t>
            </a:r>
            <a:r>
              <a:rPr lang="en-GB" baseline="0"/>
              <a:t>a blood cancer in which</a:t>
            </a:r>
            <a:r>
              <a:rPr lang="en-GB"/>
              <a:t> a person’s bone marrow creates the </a:t>
            </a:r>
            <a:r>
              <a:rPr lang="en-GB" b="1"/>
              <a:t>wrong number of white blood cells</a:t>
            </a:r>
            <a:r>
              <a:rPr lang="en-GB"/>
              <a:t>)</a:t>
            </a:r>
          </a:p>
          <a:p>
            <a:pPr marL="628650" lvl="1" indent="-171450" algn="l" rtl="0">
              <a:spcBef>
                <a:spcPts val="0"/>
              </a:spcBef>
              <a:spcAft>
                <a:spcPts val="0"/>
              </a:spcAft>
              <a:buSzPts val="1200"/>
              <a:buFont typeface="Arial"/>
              <a:buChar char="•"/>
            </a:pPr>
            <a:r>
              <a:rPr lang="en-GB" b="1"/>
              <a:t>blood disorders </a:t>
            </a:r>
            <a:r>
              <a:rPr lang="en-GB"/>
              <a:t>(conditions that impact the blood. For example, </a:t>
            </a:r>
            <a:r>
              <a:rPr lang="en-GB" b="1"/>
              <a:t>sickle cell disease </a:t>
            </a:r>
            <a:r>
              <a:rPr lang="en-GB"/>
              <a:t>is a blood disorder that</a:t>
            </a:r>
            <a:r>
              <a:rPr lang="en-GB" baseline="0"/>
              <a:t> can affect the red blood cells; people with sickle cell produce </a:t>
            </a:r>
            <a:r>
              <a:rPr lang="en-GB" b="1" baseline="0"/>
              <a:t>unusually shaped red blood cells </a:t>
            </a:r>
            <a:r>
              <a:rPr lang="en-GB" baseline="0"/>
              <a:t>that can cause problems, like blocking blood vessels</a:t>
            </a:r>
            <a:r>
              <a:rPr lang="en-GB"/>
              <a:t>)</a:t>
            </a:r>
          </a:p>
          <a:p>
            <a:pPr marL="0" lvl="0" indent="0" algn="l" rtl="0">
              <a:spcBef>
                <a:spcPts val="0"/>
              </a:spcBef>
              <a:spcAft>
                <a:spcPts val="0"/>
              </a:spcAft>
              <a:buNone/>
            </a:pPr>
            <a:endParaRPr lang="en-GB"/>
          </a:p>
          <a:p>
            <a:pPr marL="0" lvl="0" indent="0" algn="l" rtl="0">
              <a:spcBef>
                <a:spcPts val="0"/>
              </a:spcBef>
              <a:spcAft>
                <a:spcPts val="0"/>
              </a:spcAft>
              <a:buNone/>
            </a:pPr>
            <a:r>
              <a:rPr lang="en-GB"/>
              <a:t>Q: </a:t>
            </a:r>
            <a:r>
              <a:rPr lang="en-GB" b="1"/>
              <a:t>Who might need a stem cell transplant?</a:t>
            </a:r>
            <a:endParaRPr lang="en-GB"/>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a:latin typeface="+mn-lt"/>
                <a:ea typeface="Calibri"/>
                <a:cs typeface="Calibri"/>
                <a:sym typeface="Calibri"/>
              </a:rPr>
              <a:t>Explain that </a:t>
            </a:r>
            <a:r>
              <a:rPr lang="en-GB" b="1"/>
              <a:t>stem cells are made in the bone morrow </a:t>
            </a:r>
            <a:r>
              <a:rPr lang="en-GB" sz="1200">
                <a:latin typeface="+mn-lt"/>
                <a:ea typeface="Calibri"/>
                <a:cs typeface="Calibri"/>
                <a:sym typeface="Calibri"/>
              </a:rPr>
              <a:t>(a</a:t>
            </a:r>
            <a:r>
              <a:rPr lang="en-GB" b="1"/>
              <a:t> soft, spongy tissue </a:t>
            </a:r>
            <a:r>
              <a:rPr lang="en-GB" sz="1200">
                <a:latin typeface="+mn-lt"/>
                <a:ea typeface="Calibri"/>
                <a:cs typeface="Calibri"/>
                <a:sym typeface="Calibri"/>
              </a:rPr>
              <a:t>found</a:t>
            </a:r>
            <a:r>
              <a:rPr lang="en-GB" b="1"/>
              <a:t> </a:t>
            </a:r>
            <a:r>
              <a:rPr lang="en-GB" sz="1200">
                <a:latin typeface="+mn-lt"/>
                <a:ea typeface="Calibri"/>
                <a:cs typeface="Calibri"/>
                <a:sym typeface="Calibri"/>
              </a:rPr>
              <a:t>at the </a:t>
            </a:r>
            <a:r>
              <a:rPr lang="en-GB" b="1"/>
              <a:t>centre of certain bones </a:t>
            </a:r>
            <a:r>
              <a:rPr lang="en-GB" sz="1200">
                <a:latin typeface="+mn-lt"/>
                <a:ea typeface="Calibri"/>
                <a:cs typeface="Calibri"/>
                <a:sym typeface="Calibri"/>
              </a:rPr>
              <a:t>in the human body). They develop into other kinds of cells - including </a:t>
            </a:r>
            <a:r>
              <a:rPr lang="en-GB" b="1"/>
              <a:t>blood cells. </a:t>
            </a:r>
            <a:r>
              <a:rPr lang="en-GB"/>
              <a:t>Like with a blood transplant – anyone could need a stem cell transplant; they can be used to treat patients with blood cancer and blood disorders</a:t>
            </a:r>
            <a:r>
              <a:rPr lang="en-GB" baseline="0"/>
              <a:t> (see previous question for examples). </a:t>
            </a:r>
            <a:endParaRPr lang="en-GB"/>
          </a:p>
          <a:p>
            <a:pPr marL="0" lvl="0" indent="0" algn="l" rtl="0">
              <a:spcBef>
                <a:spcPts val="0"/>
              </a:spcBef>
              <a:spcAft>
                <a:spcPts val="0"/>
              </a:spcAft>
              <a:buNone/>
            </a:pPr>
            <a:endParaRPr lang="en-GB"/>
          </a:p>
          <a:p>
            <a:pPr marL="0" lvl="0" indent="0" algn="l" rtl="0">
              <a:spcBef>
                <a:spcPts val="0"/>
              </a:spcBef>
              <a:spcAft>
                <a:spcPts val="0"/>
              </a:spcAft>
              <a:buNone/>
            </a:pPr>
            <a:r>
              <a:rPr lang="en-GB"/>
              <a:t>Q: </a:t>
            </a:r>
            <a:r>
              <a:rPr lang="en-GB" b="1"/>
              <a:t>Who might need an organ transplant?</a:t>
            </a:r>
            <a:endParaRPr lang="en-GB"/>
          </a:p>
          <a:p>
            <a:pPr marL="0" lvl="0" indent="0" algn="l" rtl="0">
              <a:spcBef>
                <a:spcPts val="0"/>
              </a:spcBef>
              <a:spcAft>
                <a:spcPts val="0"/>
              </a:spcAft>
              <a:buNone/>
            </a:pPr>
            <a:r>
              <a:rPr lang="en-GB"/>
              <a:t>Anyone could need an organ transplant because anyone’s organs could be damaged or fail. This can happen as the result of disease or injury, or it can be caused by a defect at birth. (Note that </a:t>
            </a:r>
            <a:r>
              <a:rPr lang="en-GB" b="1"/>
              <a:t>organ transplant </a:t>
            </a:r>
            <a:r>
              <a:rPr lang="en-GB"/>
              <a:t>refers to the operation in which organs are removed from the body of a donor and placed in the body of a recipient.)</a:t>
            </a:r>
          </a:p>
          <a:p>
            <a:endParaRPr lang="en-US"/>
          </a:p>
        </p:txBody>
      </p:sp>
      <p:sp>
        <p:nvSpPr>
          <p:cNvPr id="4" name="Slide Number Placeholder 3"/>
          <p:cNvSpPr>
            <a:spLocks noGrp="1"/>
          </p:cNvSpPr>
          <p:nvPr>
            <p:ph type="sldNum" sz="quarter" idx="5"/>
          </p:nvPr>
        </p:nvSpPr>
        <p:spPr/>
        <p:txBody>
          <a:bodyPr/>
          <a:lstStyle/>
          <a:p>
            <a:fld id="{B1DBDCB4-EE2B-1340-906B-BA060AFEF80D}" type="slidenum">
              <a:rPr lang="en-US" smtClean="0"/>
              <a:t>3</a:t>
            </a:fld>
            <a:endParaRPr lang="en-US"/>
          </a:p>
        </p:txBody>
      </p:sp>
    </p:spTree>
    <p:extLst>
      <p:ext uri="{BB962C8B-B14F-4D97-AF65-F5344CB8AC3E}">
        <p14:creationId xmlns:p14="http://schemas.microsoft.com/office/powerpoint/2010/main" val="70745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600">
                <a:latin typeface="+mn-lt"/>
                <a:ea typeface="Calibri"/>
                <a:cs typeface="Calibri"/>
                <a:sym typeface="Calibri"/>
              </a:rPr>
              <a:t>Click through the animations on the slide to reveal key information about blood donation. Further detail is provided below.</a:t>
            </a:r>
            <a:endParaRPr lang="en-GB"/>
          </a:p>
          <a:p>
            <a:pPr marL="0" lvl="0" indent="0" algn="l" rtl="0">
              <a:spcBef>
                <a:spcPts val="0"/>
              </a:spcBef>
              <a:spcAft>
                <a:spcPts val="0"/>
              </a:spcAft>
              <a:buNone/>
            </a:pPr>
            <a:br>
              <a:rPr lang="en-GB" b="1"/>
            </a:br>
            <a:r>
              <a:rPr lang="en-GB" b="0"/>
              <a:t>Q: </a:t>
            </a:r>
            <a:r>
              <a:rPr lang="en-GB" b="1"/>
              <a:t>What’s involved in donating?</a:t>
            </a:r>
            <a:endParaRPr lang="en-GB"/>
          </a:p>
          <a:p>
            <a:pPr marL="228600" lvl="0" indent="-228600" algn="l" rtl="0">
              <a:spcBef>
                <a:spcPts val="0"/>
              </a:spcBef>
              <a:spcAft>
                <a:spcPts val="0"/>
              </a:spcAft>
              <a:buSzPts val="1200"/>
              <a:buFont typeface="Calibri"/>
              <a:buAutoNum type="arabicPeriod"/>
            </a:pPr>
            <a:r>
              <a:rPr lang="en-GB" sz="1600">
                <a:latin typeface="+mn-lt"/>
                <a:ea typeface="Calibri"/>
                <a:cs typeface="Calibri"/>
                <a:sym typeface="Calibri"/>
              </a:rPr>
              <a:t>The first step is to register. From the age of 16, a person can register at </a:t>
            </a:r>
            <a:r>
              <a:rPr lang="en-GB" u="sng">
                <a:solidFill>
                  <a:srgbClr val="0563C1"/>
                </a:solidFill>
                <a:hlinkClick r:id="rId3"/>
              </a:rPr>
              <a:t>blood.co.uk</a:t>
            </a:r>
            <a:r>
              <a:rPr lang="en-GB" u="none">
                <a:solidFill>
                  <a:srgbClr val="0563C1"/>
                </a:solidFill>
                <a:hlinkClick r:id="rId3"/>
              </a:rPr>
              <a:t> </a:t>
            </a:r>
            <a:r>
              <a:rPr lang="en-GB" sz="1600">
                <a:latin typeface="+mn-lt"/>
                <a:ea typeface="Calibri"/>
                <a:cs typeface="Calibri"/>
                <a:sym typeface="Calibri"/>
              </a:rPr>
              <a:t>(but a donor has to be 17 to actually donate blood)</a:t>
            </a:r>
          </a:p>
          <a:p>
            <a:pPr marL="228600" lvl="0" indent="-228600" algn="l" rtl="0">
              <a:spcBef>
                <a:spcPts val="0"/>
              </a:spcBef>
              <a:spcAft>
                <a:spcPts val="0"/>
              </a:spcAft>
              <a:buSzPts val="1200"/>
              <a:buFont typeface="Calibri"/>
              <a:buAutoNum type="arabicPeriod"/>
            </a:pPr>
            <a:r>
              <a:rPr lang="en-GB" sz="1600">
                <a:latin typeface="+mn-lt"/>
                <a:ea typeface="Calibri"/>
                <a:cs typeface="Calibri"/>
                <a:sym typeface="Calibri"/>
              </a:rPr>
              <a:t>Registered</a:t>
            </a:r>
            <a:r>
              <a:rPr lang="en-GB" sz="1600" baseline="0">
                <a:latin typeface="+mn-lt"/>
                <a:ea typeface="Calibri"/>
                <a:cs typeface="Calibri"/>
                <a:sym typeface="Calibri"/>
              </a:rPr>
              <a:t> donors can then </a:t>
            </a:r>
            <a:r>
              <a:rPr lang="en-GB" sz="1600">
                <a:latin typeface="+mn-lt"/>
                <a:ea typeface="Calibri"/>
                <a:cs typeface="Calibri"/>
                <a:sym typeface="Calibri"/>
              </a:rPr>
              <a:t>book</a:t>
            </a:r>
            <a:r>
              <a:rPr lang="en-GB" sz="1600" baseline="0">
                <a:latin typeface="+mn-lt"/>
                <a:ea typeface="Calibri"/>
                <a:cs typeface="Calibri"/>
                <a:sym typeface="Calibri"/>
              </a:rPr>
              <a:t> an appointment to donate blood – they can do this online or using the NHS Give Blood App. Donors can choose a time and location to suit them. A common misconception is that to donate blood, you need to visit a hospital. In reality many donation centres are based in city centres. </a:t>
            </a:r>
          </a:p>
          <a:p>
            <a:pPr marL="228600" lvl="0" indent="-228600" algn="l" rtl="0">
              <a:spcBef>
                <a:spcPts val="0"/>
              </a:spcBef>
              <a:spcAft>
                <a:spcPts val="0"/>
              </a:spcAft>
              <a:buSzPts val="1200"/>
              <a:buFont typeface="Calibri"/>
              <a:buAutoNum type="arabicPeriod"/>
            </a:pPr>
            <a:r>
              <a:rPr lang="en-GB" sz="1600" baseline="0">
                <a:latin typeface="+mn-lt"/>
                <a:ea typeface="Calibri"/>
                <a:cs typeface="Calibri"/>
                <a:sym typeface="Calibri"/>
              </a:rPr>
              <a:t>The donation appointment takes roughly 1 hour. A </a:t>
            </a:r>
            <a:r>
              <a:rPr lang="en-GB" sz="1600">
                <a:latin typeface="+mn-lt"/>
                <a:ea typeface="Calibri"/>
                <a:cs typeface="Calibri"/>
                <a:sym typeface="Calibri"/>
              </a:rPr>
              <a:t>nurse will ask some questions and do some tests to check the</a:t>
            </a:r>
            <a:r>
              <a:rPr lang="en-GB" sz="1600" baseline="0">
                <a:latin typeface="+mn-lt"/>
                <a:ea typeface="Calibri"/>
                <a:cs typeface="Calibri"/>
                <a:sym typeface="Calibri"/>
              </a:rPr>
              <a:t> donor is eligible and that it is safe for them to donate. If all the criteria are met, the donor will then take the blood, which takes just 5-10 minutes.</a:t>
            </a:r>
          </a:p>
          <a:p>
            <a:pPr marL="228600" lvl="0" indent="-228600" algn="l" rtl="0">
              <a:spcBef>
                <a:spcPts val="0"/>
              </a:spcBef>
              <a:spcAft>
                <a:spcPts val="0"/>
              </a:spcAft>
              <a:buSzPts val="1200"/>
              <a:buFont typeface="Calibri"/>
              <a:buAutoNum type="arabicPeriod"/>
            </a:pPr>
            <a:r>
              <a:rPr lang="en-GB" sz="1600" baseline="0">
                <a:latin typeface="+mn-lt"/>
                <a:ea typeface="Calibri"/>
                <a:cs typeface="Calibri"/>
                <a:sym typeface="Calibri"/>
              </a:rPr>
              <a:t>Donated blood will then be tested and split into four component parts (red blood cells, white blood cells, platelets and plasma). By separating the blood in this way, it can be used to save more people. Each donation can help 3 adults or 6 infants.</a:t>
            </a:r>
            <a:endParaRPr lang="en-GB"/>
          </a:p>
          <a:p>
            <a:pPr marL="228600" lvl="0" indent="-228600" algn="l" rtl="0">
              <a:spcBef>
                <a:spcPts val="0"/>
              </a:spcBef>
              <a:spcAft>
                <a:spcPts val="0"/>
              </a:spcAft>
              <a:buSzPts val="1200"/>
              <a:buFont typeface="Calibri"/>
              <a:buAutoNum type="arabicPeriod"/>
            </a:pPr>
            <a:r>
              <a:rPr lang="en-GB" sz="1600">
                <a:latin typeface="+mn-lt"/>
                <a:ea typeface="Calibri"/>
                <a:cs typeface="Calibri"/>
                <a:sym typeface="Calibri"/>
              </a:rPr>
              <a:t>Once the blood has been tested and treated, it will be distributed to patients in hospitals across the UK</a:t>
            </a:r>
            <a:endParaRPr lang="en-GB" b="1"/>
          </a:p>
          <a:p>
            <a:pPr marL="0" lvl="0" indent="0" algn="l" rtl="0">
              <a:spcBef>
                <a:spcPts val="0"/>
              </a:spcBef>
              <a:spcAft>
                <a:spcPts val="0"/>
              </a:spcAft>
              <a:buNone/>
            </a:pPr>
            <a:endParaRPr lang="en-GB" b="1"/>
          </a:p>
          <a:p>
            <a:pPr marL="0" lvl="0" indent="0" algn="l" rtl="0">
              <a:spcBef>
                <a:spcPts val="0"/>
              </a:spcBef>
              <a:spcAft>
                <a:spcPts val="0"/>
              </a:spcAft>
              <a:buNone/>
            </a:pPr>
            <a:r>
              <a:rPr lang="en-GB" b="1"/>
              <a:t>FAQs</a:t>
            </a:r>
            <a:endParaRPr lang="en-GB"/>
          </a:p>
          <a:p>
            <a:pPr marL="0" lvl="0" indent="0" algn="l" rtl="0">
              <a:spcBef>
                <a:spcPts val="0"/>
              </a:spcBef>
              <a:spcAft>
                <a:spcPts val="0"/>
              </a:spcAft>
              <a:buNone/>
            </a:pPr>
            <a:r>
              <a:rPr lang="en-GB" sz="1600">
                <a:latin typeface="+mn-lt"/>
                <a:ea typeface="Calibri"/>
                <a:cs typeface="Calibri"/>
                <a:sym typeface="Calibri"/>
              </a:rPr>
              <a:t>Q: </a:t>
            </a:r>
            <a:r>
              <a:rPr lang="en-GB" b="1"/>
              <a:t>Who can give blood?</a:t>
            </a:r>
            <a:br>
              <a:rPr lang="en-GB" b="1"/>
            </a:br>
            <a:r>
              <a:rPr lang="en-GB" sz="1600">
                <a:latin typeface="+mn-lt"/>
                <a:ea typeface="Calibri"/>
                <a:cs typeface="Calibri"/>
                <a:sym typeface="Calibri"/>
              </a:rPr>
              <a:t>Most people can give blood. A person is eligible to donate if they are: </a:t>
            </a:r>
            <a:endParaRPr lang="en-GB"/>
          </a:p>
          <a:p>
            <a:pPr marL="171450" lvl="0" indent="-171450" algn="l" rtl="0">
              <a:spcBef>
                <a:spcPts val="0"/>
              </a:spcBef>
              <a:spcAft>
                <a:spcPts val="0"/>
              </a:spcAft>
              <a:buSzPts val="1200"/>
              <a:buFont typeface="Arial"/>
              <a:buChar char="•"/>
            </a:pPr>
            <a:r>
              <a:rPr lang="en-GB" sz="1600">
                <a:latin typeface="+mn-lt"/>
                <a:ea typeface="Calibri"/>
                <a:cs typeface="Calibri"/>
                <a:sym typeface="Calibri"/>
              </a:rPr>
              <a:t>fit and healthy</a:t>
            </a:r>
            <a:endParaRPr lang="en-GB" i="1"/>
          </a:p>
          <a:p>
            <a:pPr marL="171450" lvl="0" indent="-171450" algn="l" rtl="0">
              <a:spcBef>
                <a:spcPts val="0"/>
              </a:spcBef>
              <a:spcAft>
                <a:spcPts val="0"/>
              </a:spcAft>
              <a:buSzPts val="1200"/>
              <a:buFont typeface="Arial"/>
              <a:buChar char="•"/>
            </a:pPr>
            <a:r>
              <a:rPr lang="en-GB" sz="1600">
                <a:latin typeface="+mn-lt"/>
                <a:ea typeface="Calibri"/>
                <a:cs typeface="Calibri"/>
                <a:sym typeface="Calibri"/>
              </a:rPr>
              <a:t>weigh between 7 stone 12 </a:t>
            </a:r>
            <a:r>
              <a:rPr lang="en-GB"/>
              <a:t>lbs</a:t>
            </a:r>
            <a:r>
              <a:rPr lang="en-GB" sz="1600">
                <a:latin typeface="+mn-lt"/>
                <a:ea typeface="Calibri"/>
                <a:cs typeface="Calibri"/>
                <a:sym typeface="Calibri"/>
              </a:rPr>
              <a:t> and 25 stone</a:t>
            </a:r>
            <a:endParaRPr lang="en-GB" i="1"/>
          </a:p>
          <a:p>
            <a:pPr marL="171450" lvl="0" indent="-171450" algn="l" rtl="0">
              <a:spcBef>
                <a:spcPts val="0"/>
              </a:spcBef>
              <a:spcAft>
                <a:spcPts val="0"/>
              </a:spcAft>
              <a:buSzPts val="1200"/>
              <a:buFont typeface="Arial"/>
              <a:buChar char="•"/>
            </a:pPr>
            <a:r>
              <a:rPr lang="en-GB" sz="1600">
                <a:latin typeface="+mn-lt"/>
                <a:ea typeface="Calibri"/>
                <a:cs typeface="Calibri"/>
                <a:sym typeface="Calibri"/>
              </a:rPr>
              <a:t>aged between 17 and 66 (or 70 if they have given blood before)</a:t>
            </a:r>
            <a:endParaRPr lang="en-GB"/>
          </a:p>
          <a:p>
            <a:pPr marL="0" lvl="0" indent="0" algn="l" rtl="0">
              <a:spcBef>
                <a:spcPts val="0"/>
              </a:spcBef>
              <a:spcAft>
                <a:spcPts val="0"/>
              </a:spcAft>
              <a:buNone/>
            </a:pPr>
            <a:endParaRPr lang="en-GB"/>
          </a:p>
          <a:p>
            <a:pPr marL="0" lvl="0" indent="0" algn="l" rtl="0">
              <a:spcBef>
                <a:spcPts val="0"/>
              </a:spcBef>
              <a:spcAft>
                <a:spcPts val="0"/>
              </a:spcAft>
              <a:buNone/>
            </a:pPr>
            <a:r>
              <a:rPr lang="en-GB" sz="1600">
                <a:latin typeface="+mn-lt"/>
                <a:ea typeface="Calibri"/>
                <a:cs typeface="Calibri"/>
                <a:sym typeface="Calibri"/>
              </a:rPr>
              <a:t>Q: </a:t>
            </a:r>
            <a:r>
              <a:rPr lang="en-GB" b="1"/>
              <a:t>Is it true that you can’t give blood after a tattoo or piercing?</a:t>
            </a:r>
            <a:endParaRPr lang="en-GB"/>
          </a:p>
          <a:p>
            <a:pPr marL="0" lvl="0" indent="0" algn="l" rtl="0">
              <a:spcBef>
                <a:spcPts val="0"/>
              </a:spcBef>
              <a:spcAft>
                <a:spcPts val="0"/>
              </a:spcAft>
              <a:buNone/>
            </a:pPr>
            <a:r>
              <a:rPr lang="en-GB" sz="1600">
                <a:latin typeface="+mn-lt"/>
                <a:ea typeface="Calibri"/>
                <a:cs typeface="Calibri"/>
                <a:sym typeface="Calibri"/>
              </a:rPr>
              <a:t>Donors need to wait 4 months from the date of a tattoo or piercing before giving blood.</a:t>
            </a:r>
            <a:endParaRPr lang="en-GB"/>
          </a:p>
          <a:p>
            <a:pPr marL="0" lvl="0" indent="0" algn="l" rtl="0">
              <a:spcBef>
                <a:spcPts val="0"/>
              </a:spcBef>
              <a:spcAft>
                <a:spcPts val="0"/>
              </a:spcAft>
              <a:buNone/>
            </a:pPr>
            <a:br>
              <a:rPr lang="en-GB"/>
            </a:br>
            <a:br>
              <a:rPr lang="en-GB"/>
            </a:br>
            <a:endParaRPr lang="en-GB"/>
          </a:p>
          <a:p>
            <a:endParaRPr lang="en-US"/>
          </a:p>
        </p:txBody>
      </p:sp>
      <p:sp>
        <p:nvSpPr>
          <p:cNvPr id="4" name="Slide Number Placeholder 3"/>
          <p:cNvSpPr>
            <a:spLocks noGrp="1"/>
          </p:cNvSpPr>
          <p:nvPr>
            <p:ph type="sldNum" sz="quarter" idx="5"/>
          </p:nvPr>
        </p:nvSpPr>
        <p:spPr/>
        <p:txBody>
          <a:bodyPr/>
          <a:lstStyle/>
          <a:p>
            <a:fld id="{B1DBDCB4-EE2B-1340-906B-BA060AFEF80D}" type="slidenum">
              <a:rPr lang="en-US" smtClean="0"/>
              <a:t>4</a:t>
            </a:fld>
            <a:endParaRPr lang="en-US"/>
          </a:p>
        </p:txBody>
      </p:sp>
    </p:spTree>
    <p:extLst>
      <p:ext uri="{BB962C8B-B14F-4D97-AF65-F5344CB8AC3E}">
        <p14:creationId xmlns:p14="http://schemas.microsoft.com/office/powerpoint/2010/main" val="322557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a:latin typeface="+mn-lt"/>
                <a:ea typeface="Calibri"/>
                <a:cs typeface="Calibri"/>
                <a:sym typeface="Calibri"/>
              </a:rPr>
              <a:t>Click through the animations on the slide to reveal key information about registering to be a stem cell donor. </a:t>
            </a:r>
          </a:p>
          <a:p>
            <a:pPr marL="0" lvl="0" indent="0" algn="l" rtl="0">
              <a:spcBef>
                <a:spcPts val="0"/>
              </a:spcBef>
              <a:spcAft>
                <a:spcPts val="0"/>
              </a:spcAft>
              <a:buNone/>
            </a:pPr>
            <a:endParaRPr lang="en-GB" sz="1200">
              <a:latin typeface="+mn-lt"/>
              <a:ea typeface="Calibri"/>
              <a:cs typeface="Calibri"/>
              <a:sym typeface="Calibri"/>
            </a:endParaRPr>
          </a:p>
          <a:p>
            <a:pPr marL="0" lvl="0" indent="0" algn="l" rtl="0">
              <a:spcBef>
                <a:spcPts val="0"/>
              </a:spcBef>
              <a:spcAft>
                <a:spcPts val="0"/>
              </a:spcAft>
              <a:buNone/>
            </a:pPr>
            <a:r>
              <a:rPr lang="en-GB" sz="1200">
                <a:latin typeface="+mn-lt"/>
                <a:ea typeface="Calibri"/>
                <a:cs typeface="Calibri"/>
                <a:sym typeface="Calibri"/>
              </a:rPr>
              <a:t>Explain that </a:t>
            </a:r>
            <a:r>
              <a:rPr lang="en-GB" b="1"/>
              <a:t>stem cells are made in the bone morrow </a:t>
            </a:r>
            <a:r>
              <a:rPr lang="en-GB" sz="1200">
                <a:latin typeface="+mn-lt"/>
                <a:ea typeface="Calibri"/>
                <a:cs typeface="Calibri"/>
                <a:sym typeface="Calibri"/>
              </a:rPr>
              <a:t>(a</a:t>
            </a:r>
            <a:r>
              <a:rPr lang="en-GB" b="1"/>
              <a:t> soft, spongy tissue </a:t>
            </a:r>
            <a:r>
              <a:rPr lang="en-GB" sz="1200">
                <a:latin typeface="+mn-lt"/>
                <a:ea typeface="Calibri"/>
                <a:cs typeface="Calibri"/>
                <a:sym typeface="Calibri"/>
              </a:rPr>
              <a:t>found</a:t>
            </a:r>
            <a:r>
              <a:rPr lang="en-GB" b="1"/>
              <a:t> </a:t>
            </a:r>
            <a:r>
              <a:rPr lang="en-GB" sz="1200">
                <a:latin typeface="+mn-lt"/>
                <a:ea typeface="Calibri"/>
                <a:cs typeface="Calibri"/>
                <a:sym typeface="Calibri"/>
              </a:rPr>
              <a:t>at the </a:t>
            </a:r>
            <a:r>
              <a:rPr lang="en-GB" b="1"/>
              <a:t>centre of certain bones </a:t>
            </a:r>
            <a:r>
              <a:rPr lang="en-GB" sz="1200">
                <a:latin typeface="+mn-lt"/>
                <a:ea typeface="Calibri"/>
                <a:cs typeface="Calibri"/>
                <a:sym typeface="Calibri"/>
              </a:rPr>
              <a:t>in the human body). They develop into other kinds of cells - including </a:t>
            </a:r>
            <a:r>
              <a:rPr lang="en-GB" b="1"/>
              <a:t>blood cells.</a:t>
            </a:r>
            <a:endParaRPr lang="en-GB"/>
          </a:p>
          <a:p>
            <a:pPr marL="0" lvl="0" indent="0" algn="l" rtl="0">
              <a:spcBef>
                <a:spcPts val="0"/>
              </a:spcBef>
              <a:spcAft>
                <a:spcPts val="0"/>
              </a:spcAft>
              <a:buNone/>
            </a:pPr>
            <a:endParaRPr lang="en-GB"/>
          </a:p>
          <a:p>
            <a:pPr marL="0" lvl="0" indent="0" algn="l" rtl="0">
              <a:spcBef>
                <a:spcPts val="0"/>
              </a:spcBef>
              <a:spcAft>
                <a:spcPts val="0"/>
              </a:spcAft>
              <a:buNone/>
            </a:pPr>
            <a:r>
              <a:rPr lang="en-GB" sz="1200">
                <a:latin typeface="+mn-lt"/>
                <a:ea typeface="Calibri"/>
                <a:cs typeface="Calibri"/>
                <a:sym typeface="Calibri"/>
              </a:rPr>
              <a:t>Q: </a:t>
            </a:r>
            <a:r>
              <a:rPr lang="en-GB" b="1"/>
              <a:t>What’s involved in being</a:t>
            </a:r>
            <a:r>
              <a:rPr lang="en-GB" b="1" baseline="0"/>
              <a:t> a stem cell donor</a:t>
            </a:r>
            <a:r>
              <a:rPr lang="en-GB" b="1"/>
              <a:t>?</a:t>
            </a:r>
            <a:endParaRPr lang="en-GB"/>
          </a:p>
          <a:p>
            <a:pPr marL="228600" marR="0" lvl="0" indent="-228600" algn="l" rtl="0">
              <a:lnSpc>
                <a:spcPct val="100000"/>
              </a:lnSpc>
              <a:spcBef>
                <a:spcPts val="0"/>
              </a:spcBef>
              <a:spcAft>
                <a:spcPts val="0"/>
              </a:spcAft>
              <a:buSzPts val="1200"/>
              <a:buFont typeface="+mj-lt"/>
              <a:buAutoNum type="arabicPeriod"/>
            </a:pPr>
            <a:r>
              <a:rPr lang="en-GB"/>
              <a:t>The first step is to register to be a stem cell donor. There are different ways of doing this – click through the three ways shown on the slide. Explain that all </a:t>
            </a:r>
            <a:r>
              <a:rPr lang="en-GB" b="1"/>
              <a:t>the registries in the UK work togethe</a:t>
            </a:r>
            <a:r>
              <a:rPr lang="en-GB"/>
              <a:t>r closely to get stem cells to the people who need them, so it doesn’t matter which register a person uses. However, a donor should </a:t>
            </a:r>
            <a:r>
              <a:rPr lang="en-GB" b="1"/>
              <a:t>only sign up to one registry</a:t>
            </a:r>
            <a:r>
              <a:rPr lang="en-GB" baseline="0"/>
              <a:t> (</a:t>
            </a:r>
            <a:r>
              <a:rPr lang="en-GB"/>
              <a:t>as it costs the organisations to process each donor). </a:t>
            </a:r>
          </a:p>
          <a:p>
            <a:pPr marL="228600" marR="0" lvl="0" indent="-228600" algn="l" rtl="0">
              <a:lnSpc>
                <a:spcPct val="100000"/>
              </a:lnSpc>
              <a:spcBef>
                <a:spcPts val="0"/>
              </a:spcBef>
              <a:spcAft>
                <a:spcPts val="0"/>
              </a:spcAft>
              <a:buSzPts val="1200"/>
              <a:buFont typeface="+mj-lt"/>
              <a:buAutoNum type="arabicPeriod"/>
            </a:pPr>
            <a:endParaRPr lang="en-GB"/>
          </a:p>
          <a:p>
            <a:pPr marL="685800" marR="0" lvl="1" indent="-228600" algn="l" rtl="0">
              <a:lnSpc>
                <a:spcPct val="100000"/>
              </a:lnSpc>
              <a:spcBef>
                <a:spcPts val="0"/>
              </a:spcBef>
              <a:spcAft>
                <a:spcPts val="0"/>
              </a:spcAft>
              <a:buSzPts val="1200"/>
              <a:buFont typeface="Arial" panose="020B0604020202020204" pitchFamily="34" charset="0"/>
              <a:buChar char="•"/>
            </a:pPr>
            <a:r>
              <a:rPr lang="en-GB"/>
              <a:t>To register with the </a:t>
            </a:r>
            <a:r>
              <a:rPr lang="en-GB" b="1"/>
              <a:t>British Bone Marrow Registry (BBMR)</a:t>
            </a:r>
            <a:r>
              <a:rPr lang="en-GB" b="0"/>
              <a:t>,</a:t>
            </a:r>
            <a:r>
              <a:rPr lang="en-GB" b="0" baseline="0"/>
              <a:t> </a:t>
            </a:r>
            <a:r>
              <a:rPr lang="en-GB" baseline="0"/>
              <a:t>you must </a:t>
            </a:r>
            <a:r>
              <a:rPr lang="en-GB" b="1" baseline="0"/>
              <a:t>already be a registered blood donor</a:t>
            </a:r>
            <a:r>
              <a:rPr lang="en-GB" baseline="0"/>
              <a:t>. Registered blood donors can just ask to join the BBMR at their blood donation appointment.</a:t>
            </a:r>
          </a:p>
          <a:p>
            <a:pPr marL="685800" marR="0" lvl="1" indent="-228600" algn="l" rtl="0">
              <a:lnSpc>
                <a:spcPct val="100000"/>
              </a:lnSpc>
              <a:spcBef>
                <a:spcPts val="0"/>
              </a:spcBef>
              <a:spcAft>
                <a:spcPts val="0"/>
              </a:spcAft>
              <a:buSzPts val="1200"/>
              <a:buFont typeface="Arial" panose="020B0604020202020204" pitchFamily="34" charset="0"/>
              <a:buChar char="•"/>
            </a:pPr>
            <a:r>
              <a:rPr lang="en-GB" sz="1200">
                <a:latin typeface="+mn-lt"/>
                <a:ea typeface="Calibri"/>
                <a:cs typeface="Calibri"/>
                <a:sym typeface="Calibri"/>
              </a:rPr>
              <a:t>If</a:t>
            </a:r>
            <a:r>
              <a:rPr lang="en-GB" sz="1200" baseline="0">
                <a:latin typeface="+mn-lt"/>
                <a:ea typeface="Calibri"/>
                <a:cs typeface="Calibri"/>
                <a:sym typeface="Calibri"/>
              </a:rPr>
              <a:t> a donor registers with </a:t>
            </a:r>
            <a:r>
              <a:rPr lang="en-GB" sz="1200" b="1" baseline="0">
                <a:latin typeface="+mn-lt"/>
                <a:ea typeface="Calibri"/>
                <a:cs typeface="Calibri"/>
                <a:sym typeface="Calibri"/>
              </a:rPr>
              <a:t>Anthony Nolan or DKMS</a:t>
            </a:r>
            <a:r>
              <a:rPr lang="en-GB" sz="1200" baseline="0">
                <a:latin typeface="+mn-lt"/>
                <a:ea typeface="Calibri"/>
                <a:cs typeface="Calibri"/>
                <a:sym typeface="Calibri"/>
              </a:rPr>
              <a:t>, </a:t>
            </a:r>
            <a:r>
              <a:rPr lang="en-GB" sz="1200">
                <a:latin typeface="+mn-lt"/>
                <a:ea typeface="Calibri"/>
                <a:cs typeface="Calibri"/>
                <a:sym typeface="Calibri"/>
              </a:rPr>
              <a:t>they will get a </a:t>
            </a:r>
            <a:r>
              <a:rPr lang="en-GB" sz="1200" b="1">
                <a:latin typeface="+mn-lt"/>
                <a:ea typeface="Calibri"/>
                <a:cs typeface="Calibri"/>
                <a:sym typeface="Calibri"/>
              </a:rPr>
              <a:t>swab to use in their cheek/inside their mouth</a:t>
            </a:r>
            <a:r>
              <a:rPr lang="en-GB" sz="1200">
                <a:latin typeface="+mn-lt"/>
                <a:ea typeface="Calibri"/>
                <a:cs typeface="Calibri"/>
                <a:sym typeface="Calibri"/>
              </a:rPr>
              <a:t> which will be tested. This can be done in-person if they are at a donor event or a swab kit and pre-paid return postage can be sent to them at home if they register online.</a:t>
            </a:r>
          </a:p>
          <a:p>
            <a:pPr marL="685800" marR="0" lvl="1" indent="-228600" algn="l" rtl="0">
              <a:lnSpc>
                <a:spcPct val="100000"/>
              </a:lnSpc>
              <a:spcBef>
                <a:spcPts val="0"/>
              </a:spcBef>
              <a:spcAft>
                <a:spcPts val="0"/>
              </a:spcAft>
              <a:buSzPts val="1200"/>
              <a:buFont typeface="Arial" panose="020B0604020202020204" pitchFamily="34" charset="0"/>
              <a:buChar char="•"/>
            </a:pPr>
            <a:r>
              <a:rPr lang="en-GB" sz="1200">
                <a:latin typeface="+mn-lt"/>
                <a:ea typeface="Calibri"/>
                <a:cs typeface="Calibri"/>
                <a:sym typeface="Calibri"/>
              </a:rPr>
              <a:t>All the registers in the UK form part of one UK registry and work closely</a:t>
            </a:r>
            <a:r>
              <a:rPr lang="en-GB" sz="1200" baseline="0">
                <a:latin typeface="+mn-lt"/>
                <a:ea typeface="Calibri"/>
                <a:cs typeface="Calibri"/>
                <a:sym typeface="Calibri"/>
              </a:rPr>
              <a:t> together to get stem cells to those in need. A donor should only sign up to one register. Note that </a:t>
            </a:r>
            <a:r>
              <a:rPr lang="en-GB" sz="1200" b="0" baseline="0">
                <a:latin typeface="+mn-lt"/>
                <a:ea typeface="Calibri"/>
                <a:cs typeface="Calibri"/>
                <a:sym typeface="Calibri"/>
              </a:rPr>
              <a:t>all</a:t>
            </a:r>
            <a:r>
              <a:rPr lang="en-GB" sz="1200" baseline="0">
                <a:latin typeface="+mn-lt"/>
                <a:ea typeface="Calibri"/>
                <a:cs typeface="Calibri"/>
                <a:sym typeface="Calibri"/>
              </a:rPr>
              <a:t> registers are searched at the same time.</a:t>
            </a:r>
            <a:endParaRPr lang="en-GB" sz="1200">
              <a:latin typeface="+mn-lt"/>
              <a:ea typeface="Calibri"/>
              <a:cs typeface="Calibri"/>
              <a:sym typeface="Calibri"/>
            </a:endParaRPr>
          </a:p>
          <a:p>
            <a:pPr marL="685800" marR="0" lvl="1" indent="-228600" algn="l" rtl="0">
              <a:lnSpc>
                <a:spcPct val="100000"/>
              </a:lnSpc>
              <a:spcBef>
                <a:spcPts val="0"/>
              </a:spcBef>
              <a:spcAft>
                <a:spcPts val="0"/>
              </a:spcAft>
              <a:buSzPts val="1200"/>
              <a:buFont typeface="Arial" panose="020B0604020202020204" pitchFamily="34" charset="0"/>
              <a:buChar char="•"/>
            </a:pPr>
            <a:endParaRPr lang="en-GB" sz="1200" b="1">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None/>
              <a:tabLst/>
              <a:defRPr/>
            </a:pPr>
            <a:r>
              <a:rPr lang="en-GB" b="1"/>
              <a:t>Did</a:t>
            </a:r>
            <a:r>
              <a:rPr lang="en-GB" b="1" baseline="0"/>
              <a:t> you know? </a:t>
            </a:r>
            <a:r>
              <a:rPr lang="en-GB" baseline="0"/>
              <a:t>All stem cell registers work together to match people in the UK, but also globally. So a stem cell donor could be matched with someone on the other side of the world! </a:t>
            </a:r>
            <a:endParaRPr lang="en-GB"/>
          </a:p>
          <a:p>
            <a:endParaRPr lang="en-US"/>
          </a:p>
        </p:txBody>
      </p:sp>
      <p:sp>
        <p:nvSpPr>
          <p:cNvPr id="4" name="Slide Number Placeholder 3"/>
          <p:cNvSpPr>
            <a:spLocks noGrp="1"/>
          </p:cNvSpPr>
          <p:nvPr>
            <p:ph type="sldNum" sz="quarter" idx="5"/>
          </p:nvPr>
        </p:nvSpPr>
        <p:spPr/>
        <p:txBody>
          <a:bodyPr/>
          <a:lstStyle/>
          <a:p>
            <a:fld id="{B1DBDCB4-EE2B-1340-906B-BA060AFEF80D}" type="slidenum">
              <a:rPr lang="en-US" smtClean="0"/>
              <a:t>5</a:t>
            </a:fld>
            <a:endParaRPr lang="en-US"/>
          </a:p>
        </p:txBody>
      </p:sp>
    </p:spTree>
    <p:extLst>
      <p:ext uri="{BB962C8B-B14F-4D97-AF65-F5344CB8AC3E}">
        <p14:creationId xmlns:p14="http://schemas.microsoft.com/office/powerpoint/2010/main" val="144196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mn-lt"/>
                <a:ea typeface="Calibri"/>
                <a:cs typeface="Calibri"/>
                <a:sym typeface="Calibri"/>
              </a:rPr>
              <a:t>Click through the animations on the slide to reveal key information about the final stages of the stem cell donation process. Further detail is provided below.</a:t>
            </a:r>
            <a:r>
              <a:rPr lang="en-GB" sz="1200" baseline="0" dirty="0">
                <a:latin typeface="+mn-lt"/>
                <a:ea typeface="Calibri"/>
                <a:cs typeface="Calibri"/>
                <a:sym typeface="Calibri"/>
              </a:rPr>
              <a:t> Note that depending on how much time you have, you may wish to share the short animation from Anthony Nolan.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r>
              <a:rPr lang="en-GB" sz="1200" dirty="0">
                <a:latin typeface="+mn-lt"/>
                <a:ea typeface="Calibri"/>
                <a:cs typeface="Calibri"/>
                <a:sym typeface="Calibri"/>
              </a:rPr>
              <a:t>Q: </a:t>
            </a:r>
            <a:r>
              <a:rPr lang="en-GB" b="1" dirty="0"/>
              <a:t>What’s involved in being </a:t>
            </a:r>
            <a:r>
              <a:rPr lang="en-GB" b="1" baseline="0" dirty="0"/>
              <a:t>a stem cell donor</a:t>
            </a:r>
            <a:r>
              <a:rPr lang="en-GB" b="1" dirty="0"/>
              <a:t>?</a:t>
            </a:r>
            <a:endParaRPr lang="en-GB" dirty="0"/>
          </a:p>
          <a:p>
            <a:pPr marL="0" lvl="0" indent="0" algn="l" rtl="0">
              <a:spcBef>
                <a:spcPts val="0"/>
              </a:spcBef>
              <a:spcAft>
                <a:spcPts val="0"/>
              </a:spcAft>
              <a:buSzPts val="1200"/>
              <a:buFont typeface="+mj-lt"/>
              <a:buNone/>
            </a:pPr>
            <a:r>
              <a:rPr lang="en-GB" sz="1200" b="1" baseline="0" dirty="0">
                <a:latin typeface="+mn-lt"/>
                <a:ea typeface="Calibri"/>
                <a:cs typeface="Calibri"/>
                <a:sym typeface="Calibri"/>
              </a:rPr>
              <a:t>Match</a:t>
            </a:r>
          </a:p>
          <a:p>
            <a:pPr marL="228600" lvl="0" indent="-228600" algn="l" rtl="0">
              <a:spcBef>
                <a:spcPts val="0"/>
              </a:spcBef>
              <a:spcAft>
                <a:spcPts val="0"/>
              </a:spcAft>
              <a:buSzPts val="1200"/>
              <a:buFont typeface="+mj-lt"/>
              <a:buAutoNum type="arabicPeriod"/>
            </a:pPr>
            <a:r>
              <a:rPr lang="en-GB" sz="1200" baseline="0" dirty="0">
                <a:latin typeface="+mn-lt"/>
                <a:ea typeface="Calibri"/>
                <a:cs typeface="Calibri"/>
                <a:sym typeface="Calibri"/>
              </a:rPr>
              <a:t>T</a:t>
            </a:r>
            <a:r>
              <a:rPr lang="en-GB" sz="1200" dirty="0">
                <a:latin typeface="+mn-lt"/>
                <a:ea typeface="Calibri"/>
                <a:cs typeface="Calibri"/>
                <a:sym typeface="Calibri"/>
              </a:rPr>
              <a:t>he donor is added to the register, ready to be contacted</a:t>
            </a:r>
            <a:r>
              <a:rPr lang="en-GB" sz="1200" baseline="0" dirty="0">
                <a:latin typeface="+mn-lt"/>
                <a:ea typeface="Calibri"/>
                <a:cs typeface="Calibri"/>
                <a:sym typeface="Calibri"/>
              </a:rPr>
              <a:t> i</a:t>
            </a:r>
            <a:r>
              <a:rPr lang="en-GB" sz="1200" dirty="0">
                <a:latin typeface="+mn-lt"/>
                <a:ea typeface="Calibri"/>
                <a:cs typeface="Calibri"/>
                <a:sym typeface="Calibri"/>
              </a:rPr>
              <a:t>f they are a match for someone who needs stem cells,</a:t>
            </a:r>
            <a:r>
              <a:rPr lang="en-GB" sz="1200" baseline="0" dirty="0">
                <a:latin typeface="+mn-lt"/>
                <a:ea typeface="Calibri"/>
                <a:cs typeface="Calibri"/>
                <a:sym typeface="Calibri"/>
              </a:rPr>
              <a:t> </a:t>
            </a:r>
            <a:r>
              <a:rPr lang="en-GB" sz="1200" dirty="0">
                <a:latin typeface="+mn-lt"/>
                <a:ea typeface="Calibri"/>
                <a:cs typeface="Calibri"/>
                <a:sym typeface="Calibri"/>
              </a:rPr>
              <a:t>so it’s important for donors on the register to keep their contact details up-to-date. </a:t>
            </a:r>
          </a:p>
          <a:p>
            <a:pPr marL="228600" lvl="0" indent="-228600" algn="l" rtl="0">
              <a:spcBef>
                <a:spcPts val="0"/>
              </a:spcBef>
              <a:spcAft>
                <a:spcPts val="0"/>
              </a:spcAft>
              <a:buSzPts val="1200"/>
              <a:buFont typeface="+mj-lt"/>
              <a:buAutoNum type="arabicPeriod"/>
            </a:pPr>
            <a:r>
              <a:rPr lang="en-GB" sz="1200" b="0" i="0" u="none" strike="noStrike" cap="none" dirty="0">
                <a:solidFill>
                  <a:srgbClr val="000000"/>
                </a:solidFill>
                <a:effectLst/>
                <a:latin typeface="+mn-lt"/>
                <a:ea typeface="Calibri"/>
                <a:cs typeface="Calibri"/>
                <a:sym typeface="Calibri"/>
              </a:rPr>
              <a:t>Donors</a:t>
            </a:r>
            <a:r>
              <a:rPr lang="en-GB" sz="1200" b="0" i="0" u="none" strike="noStrike" cap="none" baseline="0" dirty="0">
                <a:solidFill>
                  <a:srgbClr val="000000"/>
                </a:solidFill>
                <a:effectLst/>
                <a:latin typeface="+mn-lt"/>
                <a:ea typeface="Calibri"/>
                <a:cs typeface="Calibri"/>
                <a:sym typeface="Calibri"/>
              </a:rPr>
              <a:t> may wait a long time before they are asked to donate, and some registered donors are not asked at all. Donors can stay on the register </a:t>
            </a:r>
            <a:r>
              <a:rPr lang="en-GB" sz="1200" b="0" i="0" u="none" strike="noStrike" cap="none" dirty="0">
                <a:solidFill>
                  <a:srgbClr val="000000"/>
                </a:solidFill>
                <a:effectLst/>
                <a:latin typeface="+mn-lt"/>
                <a:ea typeface="Calibri"/>
                <a:cs typeface="Calibri"/>
                <a:sym typeface="Calibri"/>
              </a:rPr>
              <a:t>until they are 61 and there’s a 1 in 790 chance that they’ll be asked to donate in the next five years. However,</a:t>
            </a:r>
            <a:r>
              <a:rPr lang="en-GB" sz="1200" b="0" i="0" u="none" strike="noStrike" cap="none" baseline="0" dirty="0">
                <a:solidFill>
                  <a:srgbClr val="000000"/>
                </a:solidFill>
                <a:effectLst/>
                <a:latin typeface="+mn-lt"/>
                <a:ea typeface="Calibri"/>
                <a:cs typeface="Calibri"/>
                <a:sym typeface="Calibri"/>
              </a:rPr>
              <a:t> it’s still really important that donors t</a:t>
            </a:r>
            <a:r>
              <a:rPr lang="en-GB" sz="1200" b="0" i="0" u="none" strike="noStrike" cap="none" dirty="0">
                <a:solidFill>
                  <a:srgbClr val="000000"/>
                </a:solidFill>
                <a:effectLst/>
                <a:latin typeface="+mn-lt"/>
                <a:ea typeface="Calibri"/>
                <a:cs typeface="Calibri"/>
                <a:sym typeface="Calibri"/>
              </a:rPr>
              <a:t>hink about it before registering. If</a:t>
            </a:r>
            <a:r>
              <a:rPr lang="en-GB" sz="1200" b="0" i="0" u="none" strike="noStrike" cap="none" baseline="0" dirty="0">
                <a:solidFill>
                  <a:srgbClr val="000000"/>
                </a:solidFill>
                <a:effectLst/>
                <a:latin typeface="+mn-lt"/>
                <a:ea typeface="Calibri"/>
                <a:cs typeface="Calibri"/>
                <a:sym typeface="Calibri"/>
              </a:rPr>
              <a:t> they are</a:t>
            </a:r>
            <a:r>
              <a:rPr lang="en-GB" sz="1200" b="0" i="0" u="none" strike="noStrike" cap="none" dirty="0">
                <a:solidFill>
                  <a:srgbClr val="000000"/>
                </a:solidFill>
                <a:effectLst/>
                <a:latin typeface="+mn-lt"/>
                <a:ea typeface="Calibri"/>
                <a:cs typeface="Calibri"/>
                <a:sym typeface="Calibri"/>
              </a:rPr>
              <a:t> a match for someone, they might be their only match – so donors need to feel confident that they’d go through with the donation if they got the call.</a:t>
            </a:r>
          </a:p>
          <a:p>
            <a:pPr marL="228600" lvl="0" indent="-228600" algn="l" rtl="0">
              <a:spcBef>
                <a:spcPts val="0"/>
              </a:spcBef>
              <a:spcAft>
                <a:spcPts val="0"/>
              </a:spcAft>
              <a:buSzPts val="1200"/>
              <a:buFont typeface="+mj-lt"/>
              <a:buAutoNum type="arabicPeriod"/>
            </a:pPr>
            <a:r>
              <a:rPr lang="en-GB" sz="1200" b="0" dirty="0">
                <a:latin typeface="+mn-lt"/>
                <a:ea typeface="Calibri"/>
                <a:cs typeface="Calibri"/>
                <a:sym typeface="Calibri"/>
              </a:rPr>
              <a:t>If </a:t>
            </a:r>
            <a:r>
              <a:rPr lang="en-GB" sz="1200" dirty="0">
                <a:latin typeface="+mn-lt"/>
                <a:ea typeface="Calibri"/>
                <a:cs typeface="Calibri"/>
                <a:sym typeface="Calibri"/>
              </a:rPr>
              <a:t>someone is a match, they will be contacted and invited to have some health tests to check it is safe for them to donate their stem cells.</a:t>
            </a:r>
          </a:p>
          <a:p>
            <a:pPr marL="0" lvl="0" indent="0" algn="l" rtl="0">
              <a:spcBef>
                <a:spcPts val="0"/>
              </a:spcBef>
              <a:spcAft>
                <a:spcPts val="0"/>
              </a:spcAft>
              <a:buSzPts val="1200"/>
              <a:buFont typeface="Arial" panose="020B0604020202020204" pitchFamily="34" charset="0"/>
              <a:buNone/>
            </a:pPr>
            <a:endParaRPr lang="en-GB" sz="1200" b="1" dirty="0">
              <a:latin typeface="+mn-lt"/>
              <a:ea typeface="Calibri"/>
              <a:cs typeface="Calibri"/>
              <a:sym typeface="Calibri"/>
            </a:endParaRPr>
          </a:p>
          <a:p>
            <a:pPr marL="0" lvl="0" indent="0" algn="l" rtl="0">
              <a:spcBef>
                <a:spcPts val="0"/>
              </a:spcBef>
              <a:spcAft>
                <a:spcPts val="0"/>
              </a:spcAft>
              <a:buSzPts val="1200"/>
              <a:buFont typeface="Arial" panose="020B0604020202020204" pitchFamily="34" charset="0"/>
              <a:buNone/>
            </a:pPr>
            <a:r>
              <a:rPr lang="en-GB" sz="1200" b="1" dirty="0">
                <a:latin typeface="+mn-lt"/>
                <a:ea typeface="Calibri"/>
                <a:cs typeface="Calibri"/>
                <a:sym typeface="Calibri"/>
              </a:rPr>
              <a:t>Donate</a:t>
            </a:r>
          </a:p>
          <a:p>
            <a:pPr marL="0" lvl="0" indent="0" algn="l" rtl="0">
              <a:spcBef>
                <a:spcPts val="0"/>
              </a:spcBef>
              <a:spcAft>
                <a:spcPts val="0"/>
              </a:spcAft>
              <a:buSzPts val="1200"/>
              <a:buFont typeface="Arial" panose="020B0604020202020204" pitchFamily="34" charset="0"/>
              <a:buNone/>
            </a:pPr>
            <a:r>
              <a:rPr lang="en-GB" sz="1200" dirty="0">
                <a:latin typeface="+mn-lt"/>
                <a:ea typeface="Calibri"/>
                <a:cs typeface="Calibri"/>
                <a:sym typeface="Calibri"/>
              </a:rPr>
              <a:t>There are two ways to donate stem cells:</a:t>
            </a:r>
            <a:endParaRPr lang="en-GB" dirty="0"/>
          </a:p>
          <a:p>
            <a:pPr marL="628650" lvl="1" indent="-171450" algn="l" rtl="0">
              <a:spcBef>
                <a:spcPts val="0"/>
              </a:spcBef>
              <a:spcAft>
                <a:spcPts val="0"/>
              </a:spcAft>
              <a:buSzPts val="1200"/>
              <a:buFont typeface="Arial"/>
              <a:buChar char="•"/>
            </a:pPr>
            <a:r>
              <a:rPr lang="en-GB" sz="1200" dirty="0">
                <a:latin typeface="+mn-lt"/>
                <a:ea typeface="Calibri"/>
                <a:cs typeface="Calibri"/>
                <a:sym typeface="Calibri"/>
              </a:rPr>
              <a:t>90% of the time stem cells are taken through the bloodstream (the blood is taken out of the right arm, the stem cells removed, and then the remaining blood is put back in via the left arm!)</a:t>
            </a:r>
            <a:endParaRPr lang="en-GB" dirty="0"/>
          </a:p>
          <a:p>
            <a:pPr marL="628650" lvl="1" indent="-171450" algn="l" rtl="0">
              <a:spcBef>
                <a:spcPts val="0"/>
              </a:spcBef>
              <a:spcAft>
                <a:spcPts val="0"/>
              </a:spcAft>
              <a:buSzPts val="1200"/>
              <a:buFont typeface="Arial"/>
              <a:buChar char="•"/>
            </a:pPr>
            <a:r>
              <a:rPr lang="en-GB" sz="1200" dirty="0">
                <a:latin typeface="+mn-lt"/>
                <a:ea typeface="Calibri"/>
                <a:cs typeface="Calibri"/>
                <a:sym typeface="Calibri"/>
              </a:rPr>
              <a:t>10% are donated using the ‘bone marrow donation’ method – a</a:t>
            </a:r>
            <a:r>
              <a:rPr lang="en-GB" sz="1200" baseline="0" dirty="0">
                <a:latin typeface="+mn-lt"/>
                <a:ea typeface="Calibri"/>
                <a:cs typeface="Calibri"/>
                <a:sym typeface="Calibri"/>
              </a:rPr>
              <a:t> procedure</a:t>
            </a:r>
            <a:r>
              <a:rPr lang="en-GB" sz="1200" dirty="0">
                <a:latin typeface="+mn-lt"/>
                <a:ea typeface="Calibri"/>
                <a:cs typeface="Calibri"/>
                <a:sym typeface="Calibri"/>
              </a:rPr>
              <a:t> where the stem cells are taken from the bone marrow in the donor’s hip under general anaesthetic </a:t>
            </a:r>
            <a:endParaRPr lang="en-GB" sz="1400" dirty="0"/>
          </a:p>
          <a:p>
            <a:pPr marL="171450" lvl="0" indent="-171450" algn="l" rtl="0">
              <a:spcBef>
                <a:spcPts val="0"/>
              </a:spcBef>
              <a:spcAft>
                <a:spcPts val="0"/>
              </a:spcAft>
              <a:buFont typeface="Arial" panose="020B0604020202020204" pitchFamily="34" charset="0"/>
              <a:buChar char="•"/>
            </a:pPr>
            <a:r>
              <a:rPr lang="en-GB" sz="1200" dirty="0">
                <a:latin typeface="+mn-lt"/>
                <a:ea typeface="Calibri"/>
                <a:cs typeface="Calibri"/>
                <a:sym typeface="Calibri"/>
              </a:rPr>
              <a:t>Stem cells are particularly needed from people</a:t>
            </a:r>
            <a:r>
              <a:rPr lang="en-GB" sz="1200" baseline="0" dirty="0">
                <a:latin typeface="+mn-lt"/>
                <a:ea typeface="Calibri"/>
                <a:cs typeface="Calibri"/>
                <a:sym typeface="Calibri"/>
              </a:rPr>
              <a:t> from </a:t>
            </a:r>
            <a:r>
              <a:rPr lang="en-GB" sz="1200" dirty="0">
                <a:latin typeface="+mn-lt"/>
                <a:ea typeface="Calibri"/>
                <a:cs typeface="Calibri"/>
                <a:sym typeface="Calibri"/>
              </a:rPr>
              <a:t>Black</a:t>
            </a:r>
            <a:r>
              <a:rPr lang="en-GB" sz="1200" baseline="0" dirty="0">
                <a:latin typeface="+mn-lt"/>
                <a:ea typeface="Calibri"/>
                <a:cs typeface="Calibri"/>
                <a:sym typeface="Calibri"/>
              </a:rPr>
              <a:t> Caribbean, Black African and </a:t>
            </a:r>
            <a:r>
              <a:rPr lang="en-GB" sz="1200" dirty="0">
                <a:latin typeface="+mn-lt"/>
                <a:ea typeface="Calibri"/>
                <a:cs typeface="Calibri"/>
                <a:sym typeface="Calibri"/>
              </a:rPr>
              <a:t>Asian backgrounds, as well as other minority ethnic backgrounds. </a:t>
            </a:r>
          </a:p>
          <a:p>
            <a:pPr marL="781080" marR="0" lvl="1" indent="-171450" algn="l" defTabSz="12192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This</a:t>
            </a:r>
            <a:r>
              <a:rPr lang="en-GB" sz="1200" b="0" baseline="0" dirty="0"/>
              <a:t> is because </a:t>
            </a:r>
            <a:r>
              <a:rPr lang="en-GB" sz="1200" b="0" baseline="0" dirty="0">
                <a:latin typeface="+mn-lt"/>
                <a:cs typeface="Calibri"/>
                <a:sym typeface="Calibri"/>
              </a:rPr>
              <a:t>t</a:t>
            </a:r>
            <a:r>
              <a:rPr lang="en-GB" sz="1200" dirty="0">
                <a:latin typeface="+mn-lt"/>
                <a:ea typeface="Calibri"/>
                <a:cs typeface="Calibri"/>
                <a:sym typeface="Calibri"/>
              </a:rPr>
              <a:t>he closest matches between donor and recipient are found within the same ethnic backgrounds. </a:t>
            </a:r>
          </a:p>
          <a:p>
            <a:pPr marL="781080" marR="0" lvl="1" indent="-171450" algn="l" defTabSz="12192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ea typeface="Calibri"/>
                <a:cs typeface="Calibri"/>
                <a:sym typeface="Calibri"/>
              </a:rPr>
              <a:t>And the</a:t>
            </a:r>
            <a:r>
              <a:rPr lang="en-GB" sz="1200" baseline="0" dirty="0">
                <a:latin typeface="+mn-lt"/>
                <a:ea typeface="Calibri"/>
                <a:cs typeface="Calibri"/>
                <a:sym typeface="Calibri"/>
              </a:rPr>
              <a:t> </a:t>
            </a:r>
            <a:r>
              <a:rPr lang="en-GB" sz="1200" dirty="0">
                <a:latin typeface="+mn-lt"/>
                <a:ea typeface="Calibri"/>
                <a:cs typeface="Calibri"/>
                <a:sym typeface="Calibri"/>
              </a:rPr>
              <a:t>demand</a:t>
            </a:r>
            <a:r>
              <a:rPr lang="en-GB" sz="1200" baseline="0" dirty="0">
                <a:latin typeface="+mn-lt"/>
                <a:ea typeface="Calibri"/>
                <a:cs typeface="Calibri"/>
                <a:sym typeface="Calibri"/>
              </a:rPr>
              <a:t> for stem cell donation is </a:t>
            </a:r>
            <a:r>
              <a:rPr lang="en-GB" sz="1200" b="0" i="0" u="none" strike="noStrike" kern="1200" dirty="0">
                <a:solidFill>
                  <a:schemeClr val="tx1"/>
                </a:solidFill>
                <a:effectLst/>
                <a:latin typeface="+mn-lt"/>
                <a:ea typeface="+mn-ea"/>
                <a:cs typeface="+mn-cs"/>
              </a:rPr>
              <a:t>higher than the number of stem cell</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donors from Black African and Black Caribbean backgrounds, Asian backgrounds and minority ethnic backgrounds.</a:t>
            </a:r>
            <a:endParaRPr lang="en-GB" sz="1200" dirty="0">
              <a:latin typeface="+mn-lt"/>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GB" sz="1200" dirty="0">
                <a:latin typeface="+mn-lt"/>
                <a:ea typeface="Calibri"/>
                <a:cs typeface="Calibri"/>
                <a:sym typeface="Calibri"/>
              </a:rPr>
              <a:t>More younger donors (especially men) are needed. Their donations lead to better survival rates in patients.</a:t>
            </a:r>
            <a:endParaRPr lang="en-US" dirty="0"/>
          </a:p>
        </p:txBody>
      </p:sp>
      <p:sp>
        <p:nvSpPr>
          <p:cNvPr id="4" name="Slide Number Placeholder 3"/>
          <p:cNvSpPr>
            <a:spLocks noGrp="1"/>
          </p:cNvSpPr>
          <p:nvPr>
            <p:ph type="sldNum" sz="quarter" idx="5"/>
          </p:nvPr>
        </p:nvSpPr>
        <p:spPr/>
        <p:txBody>
          <a:bodyPr/>
          <a:lstStyle/>
          <a:p>
            <a:fld id="{B1DBDCB4-EE2B-1340-906B-BA060AFEF80D}" type="slidenum">
              <a:rPr lang="en-US" smtClean="0"/>
              <a:t>6</a:t>
            </a:fld>
            <a:endParaRPr lang="en-US"/>
          </a:p>
        </p:txBody>
      </p:sp>
    </p:spTree>
    <p:extLst>
      <p:ext uri="{BB962C8B-B14F-4D97-AF65-F5344CB8AC3E}">
        <p14:creationId xmlns:p14="http://schemas.microsoft.com/office/powerpoint/2010/main" val="56043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GB" sz="1200" dirty="0">
                <a:latin typeface="+mn-lt"/>
                <a:ea typeface="Calibri"/>
                <a:cs typeface="Calibri"/>
                <a:sym typeface="Calibri"/>
              </a:rPr>
              <a:t>Further detail is provided below.</a:t>
            </a:r>
            <a:endParaRPr lang="en-GB" sz="1200" dirty="0"/>
          </a:p>
          <a:p>
            <a:pPr marL="0" lvl="0" indent="0" algn="l" rtl="0">
              <a:spcBef>
                <a:spcPts val="0"/>
              </a:spcBef>
              <a:spcAft>
                <a:spcPts val="0"/>
              </a:spcAft>
              <a:buNone/>
            </a:pPr>
            <a:r>
              <a:rPr lang="en-GB" sz="1200" dirty="0">
                <a:latin typeface="+mn-lt"/>
                <a:ea typeface="Calibri"/>
                <a:cs typeface="Calibri"/>
                <a:sym typeface="Calibri"/>
              </a:rPr>
              <a:t>Q: </a:t>
            </a:r>
            <a:r>
              <a:rPr lang="en-GB" b="1" dirty="0"/>
              <a:t>How did the law on organ donation change in 2020?</a:t>
            </a:r>
            <a:endParaRPr lang="en-GB" dirty="0"/>
          </a:p>
          <a:p>
            <a:pPr marL="171450" lvl="0" indent="-171450" algn="l" rtl="0">
              <a:spcBef>
                <a:spcPts val="0"/>
              </a:spcBef>
              <a:spcAft>
                <a:spcPts val="0"/>
              </a:spcAft>
              <a:buSzPts val="1200"/>
              <a:buFont typeface="Arial"/>
              <a:buChar char="•"/>
            </a:pPr>
            <a:r>
              <a:rPr lang="en-GB" sz="1200" dirty="0">
                <a:latin typeface="+mn-lt"/>
                <a:ea typeface="Calibri"/>
                <a:cs typeface="Calibri"/>
                <a:sym typeface="Calibri"/>
              </a:rPr>
              <a:t>In 2020 the law around organ donation changed; anyone over 18 in England will be considered to be an organ donor when they die unless they have registered a decision not to donate or are in an excluded group (e.g. visitors to England)</a:t>
            </a:r>
            <a:endParaRPr lang="en-GB" dirty="0"/>
          </a:p>
          <a:p>
            <a:pPr marL="171450" lvl="0" indent="-171450" algn="l" rtl="0">
              <a:spcBef>
                <a:spcPts val="0"/>
              </a:spcBef>
              <a:spcAft>
                <a:spcPts val="0"/>
              </a:spcAft>
              <a:buSzPts val="1200"/>
              <a:buFont typeface="Arial"/>
              <a:buChar char="•"/>
            </a:pPr>
            <a:r>
              <a:rPr lang="en-GB" sz="1200" dirty="0">
                <a:latin typeface="+mn-lt"/>
                <a:ea typeface="Calibri"/>
                <a:cs typeface="Calibri"/>
                <a:sym typeface="Calibri"/>
              </a:rPr>
              <a:t>However, families will still be consulted around organ donation and their faiths, beliefs and culture will continue to be respected. This is why, if someone does want to be a donor, it’s so important that they still register their decision and discuss their choice with their family – to make sure that choice is </a:t>
            </a:r>
            <a:r>
              <a:rPr lang="en-GB" dirty="0"/>
              <a:t>honoured</a:t>
            </a:r>
            <a:r>
              <a:rPr lang="en-GB" sz="1200" dirty="0">
                <a:latin typeface="+mn-lt"/>
                <a:ea typeface="Calibri"/>
                <a:cs typeface="Calibri"/>
                <a:sym typeface="Calibri"/>
              </a:rPr>
              <a:t>.</a:t>
            </a:r>
            <a:endParaRPr lang="en-GB" dirty="0"/>
          </a:p>
          <a:p>
            <a:pPr marL="0" lvl="0" indent="0" algn="l" rtl="0">
              <a:spcBef>
                <a:spcPts val="0"/>
              </a:spcBef>
              <a:spcAft>
                <a:spcPts val="0"/>
              </a:spcAft>
              <a:buNone/>
            </a:pPr>
            <a:br>
              <a:rPr lang="en-GB" dirty="0"/>
            </a:br>
            <a:r>
              <a:rPr lang="en-GB" sz="1200" dirty="0">
                <a:latin typeface="+mn-lt"/>
                <a:ea typeface="Calibri"/>
                <a:cs typeface="Calibri"/>
                <a:sym typeface="Calibri"/>
              </a:rPr>
              <a:t>Q: </a:t>
            </a:r>
            <a:r>
              <a:rPr lang="en-GB" b="1" dirty="0"/>
              <a:t>What’s the law on organ donation in the rest of the UK?</a:t>
            </a:r>
            <a:endParaRPr lang="en-GB" dirty="0"/>
          </a:p>
          <a:p>
            <a:pPr marL="0" lvl="0" indent="0" algn="l" rtl="0">
              <a:spcBef>
                <a:spcPts val="0"/>
              </a:spcBef>
              <a:spcAft>
                <a:spcPts val="0"/>
              </a:spcAft>
              <a:buNone/>
            </a:pPr>
            <a:r>
              <a:rPr lang="en-GB" sz="1200" dirty="0">
                <a:latin typeface="+mn-lt"/>
                <a:ea typeface="Calibri"/>
                <a:cs typeface="Calibri"/>
                <a:sym typeface="Calibri"/>
              </a:rPr>
              <a:t>Organ donation laws vary in different countries across the UK:</a:t>
            </a:r>
            <a:endParaRPr lang="en-GB" dirty="0"/>
          </a:p>
          <a:p>
            <a:pPr marL="628650" lvl="1" indent="-171450" algn="l" rtl="0">
              <a:spcBef>
                <a:spcPts val="0"/>
              </a:spcBef>
              <a:spcAft>
                <a:spcPts val="0"/>
              </a:spcAft>
              <a:buSzPts val="1200"/>
              <a:buFont typeface="Arial"/>
              <a:buChar char="•"/>
            </a:pPr>
            <a:r>
              <a:rPr lang="en-GB" sz="1200" dirty="0">
                <a:latin typeface="+mn-lt"/>
                <a:ea typeface="Calibri"/>
                <a:cs typeface="Calibri"/>
                <a:sym typeface="Calibri"/>
              </a:rPr>
              <a:t>The law in Wales is similar to the new law in England – if someone hasn’t registered an organ and tissue donation decision (opt in or opt out), they will be considered to have no objection to becoming a donor. </a:t>
            </a:r>
            <a:endParaRPr lang="en-GB" dirty="0"/>
          </a:p>
          <a:p>
            <a:pPr marL="628650" lvl="1" indent="-171450" algn="l" rtl="0">
              <a:spcBef>
                <a:spcPts val="0"/>
              </a:spcBef>
              <a:spcAft>
                <a:spcPts val="0"/>
              </a:spcAft>
              <a:buSzPts val="1200"/>
              <a:buFont typeface="Arial"/>
              <a:buChar char="•"/>
            </a:pPr>
            <a:r>
              <a:rPr lang="en-GB" sz="1200" dirty="0">
                <a:latin typeface="+mn-lt"/>
                <a:ea typeface="Calibri"/>
                <a:cs typeface="Calibri"/>
                <a:sym typeface="Calibri"/>
              </a:rPr>
              <a:t>From March 2021, the law in Scotland is also changing to the opt-out system used in Wales and in England (since 2020).</a:t>
            </a:r>
            <a:endParaRPr lang="en-GB" dirty="0"/>
          </a:p>
          <a:p>
            <a:pPr marL="628650" lvl="1" indent="-171450" algn="l" rtl="0">
              <a:spcBef>
                <a:spcPts val="0"/>
              </a:spcBef>
              <a:spcAft>
                <a:spcPts val="0"/>
              </a:spcAft>
              <a:buSzPts val="1200"/>
              <a:buFont typeface="Arial"/>
              <a:buChar char="•"/>
            </a:pPr>
            <a:r>
              <a:rPr lang="en-GB" sz="1200" dirty="0">
                <a:latin typeface="+mn-lt"/>
                <a:ea typeface="Calibri"/>
                <a:cs typeface="Calibri"/>
                <a:sym typeface="Calibri"/>
              </a:rPr>
              <a:t>The current law in Northern Ireland is to ‘opt in’ to organ and tissue donation. This means those over 18 who die in circumstances where their organs could be donated, will not be considered to be donors. Instead, their decision on the NHS Organ Donor Register and their loved ones will be consulted. </a:t>
            </a:r>
            <a:r>
              <a:rPr lang="en-GB" sz="1600" b="0" i="0" kern="1200" dirty="0">
                <a:solidFill>
                  <a:schemeClr val="tx1"/>
                </a:solidFill>
                <a:effectLst/>
                <a:latin typeface="+mn-lt"/>
                <a:ea typeface="+mn-ea"/>
                <a:cs typeface="+mn-cs"/>
              </a:rPr>
              <a:t>However, the health minister said he intends to hold a consultation in Autumn 2020 to discuss moving towards introducing a soft opt-out system for organ donation in Northern Ireland. </a:t>
            </a:r>
          </a:p>
          <a:p>
            <a:pPr marL="628650" lvl="1" indent="-171450" algn="l" rtl="0">
              <a:spcBef>
                <a:spcPts val="0"/>
              </a:spcBef>
              <a:spcAft>
                <a:spcPts val="0"/>
              </a:spcAft>
              <a:buSzPts val="1200"/>
              <a:buFont typeface="Arial"/>
              <a:buChar char="•"/>
            </a:pPr>
            <a:r>
              <a:rPr lang="en-GB" sz="1200" dirty="0">
                <a:latin typeface="+mn-lt"/>
                <a:ea typeface="Calibri"/>
                <a:cs typeface="Calibri"/>
                <a:sym typeface="Calibri"/>
              </a:rPr>
              <a:t>Find out more here: </a:t>
            </a:r>
            <a:r>
              <a:rPr lang="en-GB" u="sng" dirty="0">
                <a:solidFill>
                  <a:srgbClr val="0563C1"/>
                </a:solidFill>
                <a:hlinkClick r:id="rId3"/>
              </a:rPr>
              <a:t>organdonation.nhs.uk/</a:t>
            </a:r>
            <a:r>
              <a:rPr lang="en-GB" u="sng" dirty="0" err="1">
                <a:solidFill>
                  <a:srgbClr val="0563C1"/>
                </a:solidFill>
                <a:hlinkClick r:id="rId3"/>
              </a:rPr>
              <a:t>uk</a:t>
            </a:r>
            <a:r>
              <a:rPr lang="en-GB" u="sng" dirty="0">
                <a:solidFill>
                  <a:srgbClr val="0563C1"/>
                </a:solidFill>
                <a:hlinkClick r:id="rId3"/>
              </a:rPr>
              <a:t>-laws/</a:t>
            </a:r>
            <a:endParaRPr lang="en-GB" dirty="0"/>
          </a:p>
          <a:p>
            <a:pPr marL="0" lvl="0" indent="0" algn="l" rtl="0">
              <a:spcBef>
                <a:spcPts val="0"/>
              </a:spcBef>
              <a:spcAft>
                <a:spcPts val="0"/>
              </a:spcAft>
              <a:buNone/>
            </a:pPr>
            <a:br>
              <a:rPr lang="en-GB" dirty="0"/>
            </a:br>
            <a:endParaRPr lang="en-US" dirty="0"/>
          </a:p>
        </p:txBody>
      </p:sp>
      <p:sp>
        <p:nvSpPr>
          <p:cNvPr id="4" name="Slide Number Placeholder 3"/>
          <p:cNvSpPr>
            <a:spLocks noGrp="1"/>
          </p:cNvSpPr>
          <p:nvPr>
            <p:ph type="sldNum" sz="quarter" idx="5"/>
          </p:nvPr>
        </p:nvSpPr>
        <p:spPr/>
        <p:txBody>
          <a:bodyPr/>
          <a:lstStyle/>
          <a:p>
            <a:fld id="{B1DBDCB4-EE2B-1340-906B-BA060AFEF80D}" type="slidenum">
              <a:rPr lang="en-US" smtClean="0"/>
              <a:t>7</a:t>
            </a:fld>
            <a:endParaRPr lang="en-US"/>
          </a:p>
        </p:txBody>
      </p:sp>
    </p:spTree>
    <p:extLst>
      <p:ext uri="{BB962C8B-B14F-4D97-AF65-F5344CB8AC3E}">
        <p14:creationId xmlns:p14="http://schemas.microsoft.com/office/powerpoint/2010/main" val="101904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dirty="0">
                <a:latin typeface="+mn-lt"/>
                <a:ea typeface="Calibri"/>
                <a:cs typeface="Calibri"/>
                <a:sym typeface="Calibri"/>
              </a:rPr>
              <a:t>Click through the animations on the slide to reveal key information about organ and tissue donation. Further detail is provided below.</a:t>
            </a:r>
          </a:p>
          <a:p>
            <a:pPr marL="0" lvl="0" indent="0" algn="l" rtl="0">
              <a:spcBef>
                <a:spcPts val="0"/>
              </a:spcBef>
              <a:spcAft>
                <a:spcPts val="0"/>
              </a:spcAft>
              <a:buNone/>
            </a:pPr>
            <a:endParaRPr lang="en-GB" sz="1600" dirty="0">
              <a:latin typeface="+mn-lt"/>
              <a:ea typeface="Calibri"/>
              <a:cs typeface="Calibri"/>
              <a:sym typeface="Calibri"/>
            </a:endParaRPr>
          </a:p>
          <a:p>
            <a:pPr marL="0" lvl="0" indent="0" algn="l" rtl="0">
              <a:spcBef>
                <a:spcPts val="0"/>
              </a:spcBef>
              <a:spcAft>
                <a:spcPts val="0"/>
              </a:spcAft>
              <a:buNone/>
            </a:pPr>
            <a:r>
              <a:rPr lang="en-GB" sz="1600" dirty="0">
                <a:latin typeface="+mn-lt"/>
                <a:ea typeface="Calibri"/>
                <a:cs typeface="Calibri"/>
                <a:sym typeface="Calibri"/>
              </a:rPr>
              <a:t>Q: </a:t>
            </a:r>
            <a:r>
              <a:rPr lang="en-GB" b="1" dirty="0"/>
              <a:t>What’s involved in donating?</a:t>
            </a:r>
            <a:endParaRPr lang="en-GB" dirty="0"/>
          </a:p>
          <a:p>
            <a:pPr marL="342900" lvl="0" indent="-342900" algn="l" rtl="0">
              <a:spcBef>
                <a:spcPts val="0"/>
              </a:spcBef>
              <a:spcAft>
                <a:spcPts val="0"/>
              </a:spcAft>
              <a:buAutoNum type="arabicPeriod"/>
            </a:pPr>
            <a:r>
              <a:rPr lang="en-GB" sz="1600" dirty="0">
                <a:latin typeface="+mn-lt"/>
                <a:ea typeface="Calibri"/>
                <a:cs typeface="Calibri"/>
                <a:sym typeface="Calibri"/>
              </a:rPr>
              <a:t>If a person wants to donate their organs and/or tissue when they die, they can register their decision on the NHS Organ Donor Register (ODR). Note, that if someone does not want to donate their organs - they should also register this decision on the ODR </a:t>
            </a:r>
            <a:r>
              <a:rPr lang="en-GB" i="0" u="sng" dirty="0">
                <a:solidFill>
                  <a:srgbClr val="0563C1"/>
                </a:solidFill>
                <a:hlinkClick r:id="rId3"/>
              </a:rPr>
              <a:t>organdonation.nhs.uk/register-your-decision</a:t>
            </a:r>
            <a:endParaRPr lang="en-GB" i="0" u="sng" dirty="0">
              <a:solidFill>
                <a:srgbClr val="0563C1"/>
              </a:solidFill>
            </a:endParaRPr>
          </a:p>
          <a:p>
            <a:pPr marL="342900" lvl="0" indent="-342900" algn="l" rtl="0">
              <a:spcBef>
                <a:spcPts val="0"/>
              </a:spcBef>
              <a:spcAft>
                <a:spcPts val="0"/>
              </a:spcAft>
              <a:buAutoNum type="arabicPeriod"/>
            </a:pPr>
            <a:r>
              <a:rPr lang="en-GB" i="0" u="sng" dirty="0">
                <a:solidFill>
                  <a:srgbClr val="0563C1"/>
                </a:solidFill>
              </a:rPr>
              <a:t>I</a:t>
            </a:r>
            <a:r>
              <a:rPr lang="en-NZ" dirty="0"/>
              <a:t>f someone dies in circumstances where organ and/or tissue donation may be a possibility, specialist nurses would check the NHS Organ Donor Register to see if that person had registered a decision about organ and tissue donation. </a:t>
            </a:r>
          </a:p>
          <a:p>
            <a:pPr marL="342900" lvl="0" indent="-342900" algn="l" rtl="0">
              <a:spcBef>
                <a:spcPts val="0"/>
              </a:spcBef>
              <a:spcAft>
                <a:spcPts val="0"/>
              </a:spcAft>
              <a:buAutoNum type="arabicPeriod"/>
            </a:pPr>
            <a:r>
              <a:rPr lang="en-NZ" dirty="0"/>
              <a:t>The specialist nurse will then discuss the donor’s registered/last known decision with their family as part of end of life discussions. The donor’s faith, beliefs and culture will always be respected. </a:t>
            </a:r>
          </a:p>
          <a:p>
            <a:pPr marL="342900" lvl="0" indent="-342900" algn="l" rtl="0">
              <a:spcBef>
                <a:spcPts val="0"/>
              </a:spcBef>
              <a:spcAft>
                <a:spcPts val="0"/>
              </a:spcAft>
              <a:buAutoNum type="arabicPeriod"/>
            </a:pPr>
            <a:r>
              <a:rPr lang="en-GB" sz="1600" dirty="0">
                <a:latin typeface="+mn-lt"/>
                <a:ea typeface="Calibri"/>
                <a:cs typeface="Calibri"/>
                <a:sym typeface="Calibri"/>
              </a:rPr>
              <a:t>One organ donor can save and transform up to nine lives and many more by donating tissue.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Other FAQs</a:t>
            </a:r>
            <a:endParaRPr lang="en-GB" dirty="0"/>
          </a:p>
          <a:p>
            <a:pPr marL="0" lvl="0" indent="0" algn="l" rtl="0">
              <a:spcBef>
                <a:spcPts val="0"/>
              </a:spcBef>
              <a:spcAft>
                <a:spcPts val="0"/>
              </a:spcAft>
              <a:buNone/>
            </a:pPr>
            <a:r>
              <a:rPr lang="en-GB" sz="1600" dirty="0">
                <a:latin typeface="+mn-lt"/>
                <a:ea typeface="Calibri"/>
                <a:cs typeface="Calibri"/>
                <a:sym typeface="Calibri"/>
              </a:rPr>
              <a:t>Q: </a:t>
            </a:r>
            <a:r>
              <a:rPr lang="en-GB" b="1" dirty="0"/>
              <a:t>Does my religion support organ donation? </a:t>
            </a:r>
            <a:endParaRPr lang="en-GB" dirty="0"/>
          </a:p>
          <a:p>
            <a:pPr marL="0" lvl="0" indent="0" algn="l" rtl="0">
              <a:spcBef>
                <a:spcPts val="0"/>
              </a:spcBef>
              <a:spcAft>
                <a:spcPts val="0"/>
              </a:spcAft>
              <a:buNone/>
            </a:pPr>
            <a:r>
              <a:rPr lang="en-GB" sz="1600" dirty="0">
                <a:latin typeface="+mn-lt"/>
                <a:ea typeface="Calibri"/>
                <a:cs typeface="Calibri"/>
                <a:sym typeface="Calibri"/>
              </a:rPr>
              <a:t>The major religions and belief systems in the UK support the principles of organ donation and understand that organ donation is an individual choice, but you may want to talk to your faith leader or visit </a:t>
            </a:r>
            <a:r>
              <a:rPr lang="en-GB" i="0" u="sng" dirty="0">
                <a:solidFill>
                  <a:srgbClr val="0563C1"/>
                </a:solidFill>
                <a:hlinkClick r:id="rId4"/>
              </a:rPr>
              <a:t>organdonation.nhs.uk/your-faith-and-beliefs</a:t>
            </a:r>
            <a:r>
              <a:rPr lang="en-GB" i="0" u="none" dirty="0">
                <a:solidFill>
                  <a:srgbClr val="0563C1"/>
                </a:solidFill>
              </a:rPr>
              <a:t> </a:t>
            </a:r>
            <a:r>
              <a:rPr lang="en-GB" sz="1600" dirty="0">
                <a:latin typeface="+mn-lt"/>
                <a:ea typeface="Calibri"/>
                <a:cs typeface="Calibri"/>
                <a:sym typeface="Calibri"/>
              </a:rPr>
              <a:t>to help you reach a decision.</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sz="1600" dirty="0">
                <a:latin typeface="+mn-lt"/>
                <a:ea typeface="Calibri"/>
                <a:cs typeface="Calibri"/>
                <a:sym typeface="Calibri"/>
              </a:rPr>
              <a:t>Q: </a:t>
            </a:r>
            <a:r>
              <a:rPr lang="en-GB" b="1" dirty="0"/>
              <a:t>Can a person donate organs while they are alive? </a:t>
            </a:r>
            <a:endParaRPr lang="en-GB" dirty="0"/>
          </a:p>
          <a:p>
            <a:pPr marL="0" lvl="0" indent="0" algn="l" rtl="0">
              <a:spcBef>
                <a:spcPts val="0"/>
              </a:spcBef>
              <a:spcAft>
                <a:spcPts val="0"/>
              </a:spcAft>
              <a:buNone/>
            </a:pPr>
            <a:r>
              <a:rPr lang="en-GB" sz="1600" dirty="0">
                <a:latin typeface="+mn-lt"/>
                <a:ea typeface="Calibri"/>
                <a:cs typeface="Calibri"/>
                <a:sym typeface="Calibri"/>
              </a:rPr>
              <a:t>Yes - living organ donation can take place where a living person can donate a kidney or part of their liver to someone who needs it.</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sz="1600" dirty="0">
                <a:latin typeface="+mn-lt"/>
                <a:ea typeface="Calibri"/>
                <a:cs typeface="Calibri"/>
                <a:sym typeface="Calibri"/>
              </a:rPr>
              <a:t>Q: </a:t>
            </a:r>
            <a:r>
              <a:rPr lang="en-GB" b="1" dirty="0"/>
              <a:t>Which organs can be donated?</a:t>
            </a:r>
            <a:endParaRPr lang="en-GB" dirty="0"/>
          </a:p>
          <a:p>
            <a:pPr marL="0" lvl="0" indent="0" algn="l" rtl="0">
              <a:spcBef>
                <a:spcPts val="0"/>
              </a:spcBef>
              <a:spcAft>
                <a:spcPts val="0"/>
              </a:spcAft>
              <a:buNone/>
            </a:pPr>
            <a:r>
              <a:rPr lang="en-GB" sz="1600" dirty="0">
                <a:latin typeface="+mn-lt"/>
                <a:ea typeface="Calibri"/>
                <a:cs typeface="Calibri"/>
                <a:sym typeface="Calibri"/>
              </a:rPr>
              <a:t>The heart, lungs, kidneys, liver, eyes (corneas), pancreas, small intestine (small bowel) and tissues (including skin, bone and tendons) can all be donated.</a:t>
            </a:r>
            <a:endParaRPr lang="en-GB" dirty="0"/>
          </a:p>
          <a:p>
            <a:pPr marL="0" lvl="0" indent="0" algn="l" rtl="0">
              <a:spcBef>
                <a:spcPts val="0"/>
              </a:spcBef>
              <a:spcAft>
                <a:spcPts val="0"/>
              </a:spcAft>
              <a:buNone/>
            </a:pPr>
            <a:br>
              <a:rPr lang="en-GB" dirty="0"/>
            </a:br>
            <a:r>
              <a:rPr lang="en-GB" sz="1600" dirty="0">
                <a:latin typeface="+mn-lt"/>
                <a:ea typeface="Calibri"/>
                <a:cs typeface="Calibri"/>
                <a:sym typeface="Calibri"/>
              </a:rPr>
              <a:t>Q</a:t>
            </a:r>
            <a:r>
              <a:rPr lang="en-GB" b="1" dirty="0"/>
              <a:t>: Why is it important for a person to discuss their decision with their family? </a:t>
            </a:r>
            <a:r>
              <a:rPr lang="en-GB" sz="1600" dirty="0">
                <a:latin typeface="+mn-lt"/>
                <a:ea typeface="Calibri"/>
                <a:cs typeface="Calibri"/>
                <a:sym typeface="Calibri"/>
              </a:rPr>
              <a:t>If a person dies in circumstances where they are able to donate, their family will still be asked about organ donation. This is why it is so important that people discuss their choice with their family – to help make sure their choice is </a:t>
            </a:r>
            <a:r>
              <a:rPr lang="en-GB" dirty="0"/>
              <a:t>honoured.</a:t>
            </a:r>
          </a:p>
          <a:p>
            <a:pPr marL="0" lvl="0" indent="0" algn="l" rtl="0">
              <a:spcBef>
                <a:spcPts val="0"/>
              </a:spcBef>
              <a:spcAft>
                <a:spcPts val="0"/>
              </a:spcAft>
              <a:buNone/>
            </a:pPr>
            <a:br>
              <a:rPr lang="en-GB" dirty="0"/>
            </a:br>
            <a:r>
              <a:rPr lang="en-GB" sz="1600" dirty="0">
                <a:latin typeface="+mn-lt"/>
                <a:ea typeface="Calibri"/>
                <a:cs typeface="Calibri"/>
                <a:sym typeface="Calibri"/>
              </a:rPr>
              <a:t>Q: </a:t>
            </a:r>
            <a:r>
              <a:rPr lang="en-GB" b="1" dirty="0"/>
              <a:t>I have heard that sometimes organs can be bought or sold – is this true? </a:t>
            </a:r>
            <a:endParaRPr lang="en-GB" dirty="0"/>
          </a:p>
          <a:p>
            <a:pPr marL="0" lvl="0" indent="0" algn="l" rtl="0">
              <a:spcBef>
                <a:spcPts val="0"/>
              </a:spcBef>
              <a:spcAft>
                <a:spcPts val="0"/>
              </a:spcAft>
              <a:buNone/>
            </a:pPr>
            <a:r>
              <a:rPr lang="en-GB" sz="1600" dirty="0">
                <a:latin typeface="+mn-lt"/>
                <a:ea typeface="Calibri"/>
                <a:cs typeface="Calibri"/>
                <a:sym typeface="Calibri"/>
              </a:rPr>
              <a:t>No, the transplant laws in the UK absolutely prohibit the sale of human organs or tissue. </a:t>
            </a:r>
            <a:endParaRPr lang="en-GB" dirty="0"/>
          </a:p>
          <a:p>
            <a:pPr marL="0" lvl="0" indent="0" algn="l" rtl="0">
              <a:spcBef>
                <a:spcPts val="0"/>
              </a:spcBef>
              <a:spcAft>
                <a:spcPts val="0"/>
              </a:spcAft>
              <a:buNone/>
            </a:pPr>
            <a:br>
              <a:rPr lang="en-GB" dirty="0"/>
            </a:br>
            <a:endParaRPr lang="en-US" dirty="0"/>
          </a:p>
        </p:txBody>
      </p:sp>
      <p:sp>
        <p:nvSpPr>
          <p:cNvPr id="4" name="Slide Number Placeholder 3"/>
          <p:cNvSpPr>
            <a:spLocks noGrp="1"/>
          </p:cNvSpPr>
          <p:nvPr>
            <p:ph type="sldNum" sz="quarter" idx="5"/>
          </p:nvPr>
        </p:nvSpPr>
        <p:spPr/>
        <p:txBody>
          <a:bodyPr/>
          <a:lstStyle/>
          <a:p>
            <a:fld id="{B1DBDCB4-EE2B-1340-906B-BA060AFEF80D}" type="slidenum">
              <a:rPr lang="en-US" smtClean="0"/>
              <a:t>8</a:t>
            </a:fld>
            <a:endParaRPr lang="en-US"/>
          </a:p>
        </p:txBody>
      </p:sp>
    </p:spTree>
    <p:extLst>
      <p:ext uri="{BB962C8B-B14F-4D97-AF65-F5344CB8AC3E}">
        <p14:creationId xmlns:p14="http://schemas.microsoft.com/office/powerpoint/2010/main" val="255278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GB"/>
              <a:t>Briefly run through this slide to emphasise to students the amazing impact donors can have. Note that these stats relate to England only.</a:t>
            </a:r>
          </a:p>
          <a:p>
            <a:endParaRPr lang="en-US"/>
          </a:p>
        </p:txBody>
      </p:sp>
      <p:sp>
        <p:nvSpPr>
          <p:cNvPr id="4" name="Slide Number Placeholder 3"/>
          <p:cNvSpPr>
            <a:spLocks noGrp="1"/>
          </p:cNvSpPr>
          <p:nvPr>
            <p:ph type="sldNum" sz="quarter" idx="5"/>
          </p:nvPr>
        </p:nvSpPr>
        <p:spPr/>
        <p:txBody>
          <a:bodyPr/>
          <a:lstStyle/>
          <a:p>
            <a:fld id="{B1DBDCB4-EE2B-1340-906B-BA060AFEF80D}" type="slidenum">
              <a:rPr lang="en-US" smtClean="0"/>
              <a:t>9</a:t>
            </a:fld>
            <a:endParaRPr lang="en-US"/>
          </a:p>
        </p:txBody>
      </p:sp>
    </p:spTree>
    <p:extLst>
      <p:ext uri="{BB962C8B-B14F-4D97-AF65-F5344CB8AC3E}">
        <p14:creationId xmlns:p14="http://schemas.microsoft.com/office/powerpoint/2010/main" val="32040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200"/>
              <a:buFont typeface="Arial"/>
              <a:buNone/>
            </a:pPr>
            <a:r>
              <a:rPr lang="en-GB" dirty="0"/>
              <a:t>Run through the key facts to illustrate the need for more donors.</a:t>
            </a:r>
          </a:p>
          <a:p>
            <a:pPr marL="0" lvl="0" indent="0" algn="l" rtl="0">
              <a:spcBef>
                <a:spcPts val="0"/>
              </a:spcBef>
              <a:spcAft>
                <a:spcPts val="0"/>
              </a:spcAft>
              <a:buSzPts val="1200"/>
              <a:buFont typeface="Arial"/>
              <a:buNone/>
            </a:pPr>
            <a:endParaRPr lang="en-GB" dirty="0"/>
          </a:p>
          <a:p>
            <a:pPr marL="0" lvl="0" indent="0" algn="l" rtl="0">
              <a:spcBef>
                <a:spcPts val="0"/>
              </a:spcBef>
              <a:spcAft>
                <a:spcPts val="0"/>
              </a:spcAft>
              <a:buSzPts val="1200"/>
              <a:buFont typeface="Arial"/>
              <a:buNone/>
            </a:pPr>
            <a:r>
              <a:rPr lang="en-GB" dirty="0"/>
              <a:t>Click to reveal the following</a:t>
            </a:r>
            <a:r>
              <a:rPr lang="en-GB" baseline="0" dirty="0"/>
              <a:t> three groups of donors, particularly in need:</a:t>
            </a:r>
          </a:p>
          <a:p>
            <a:pPr marL="228600" lvl="0" indent="-228600" algn="l" rtl="0">
              <a:spcBef>
                <a:spcPts val="0"/>
              </a:spcBef>
              <a:spcAft>
                <a:spcPts val="0"/>
              </a:spcAft>
              <a:buSzPts val="1200"/>
              <a:buFont typeface="+mj-lt"/>
              <a:buAutoNum type="arabicPeriod"/>
            </a:pPr>
            <a:r>
              <a:rPr lang="en-GB" sz="1200" b="1" dirty="0">
                <a:latin typeface="+mn-lt"/>
                <a:ea typeface="Calibri"/>
                <a:cs typeface="Calibri"/>
                <a:sym typeface="Calibri"/>
              </a:rPr>
              <a:t>Blood, stem cell and organ donors</a:t>
            </a:r>
            <a:r>
              <a:rPr lang="en-GB" sz="1200" b="1" i="0" u="none" strike="noStrike" cap="none" dirty="0">
                <a:solidFill>
                  <a:srgbClr val="000000"/>
                </a:solidFill>
                <a:latin typeface="+mn-lt"/>
                <a:ea typeface="Calibri"/>
                <a:cs typeface="Calibri"/>
                <a:sym typeface="Calibri"/>
              </a:rPr>
              <a:t> </a:t>
            </a:r>
            <a:r>
              <a:rPr lang="en-GB" sz="1200" b="1" i="0" u="none" strike="noStrike" cap="none" dirty="0">
                <a:solidFill>
                  <a:schemeClr val="tx1"/>
                </a:solidFill>
                <a:latin typeface="+mn-lt"/>
                <a:ea typeface="Calibri"/>
                <a:cs typeface="Calibri"/>
                <a:sym typeface="Calibri"/>
              </a:rPr>
              <a:t>from</a:t>
            </a:r>
            <a:r>
              <a:rPr lang="en-GB" sz="1200" b="1" i="0" u="none" strike="noStrike" cap="none" dirty="0">
                <a:solidFill>
                  <a:srgbClr val="000000"/>
                </a:solidFill>
                <a:latin typeface="+mn-lt"/>
                <a:ea typeface="Calibri"/>
                <a:cs typeface="Calibri"/>
                <a:sym typeface="Calibri"/>
              </a:rPr>
              <a:t> Black African,</a:t>
            </a:r>
            <a:r>
              <a:rPr lang="en-GB" sz="1200" b="1" i="0" u="none" strike="noStrike" cap="none" baseline="0" dirty="0">
                <a:solidFill>
                  <a:srgbClr val="000000"/>
                </a:solidFill>
                <a:latin typeface="+mn-lt"/>
                <a:ea typeface="Calibri"/>
                <a:cs typeface="Calibri"/>
                <a:sym typeface="Calibri"/>
              </a:rPr>
              <a:t> </a:t>
            </a:r>
            <a:r>
              <a:rPr lang="en-GB" sz="1200" b="1" i="0" u="none" strike="noStrike" cap="none" dirty="0">
                <a:solidFill>
                  <a:srgbClr val="000000"/>
                </a:solidFill>
                <a:latin typeface="+mn-lt"/>
                <a:ea typeface="Calibri"/>
                <a:cs typeface="Calibri"/>
                <a:sym typeface="Calibri"/>
              </a:rPr>
              <a:t>Black Caribbean</a:t>
            </a:r>
            <a:r>
              <a:rPr lang="en-GB" sz="1200" b="1" i="0" u="none" strike="noStrike" cap="none" baseline="0" dirty="0">
                <a:solidFill>
                  <a:srgbClr val="000000"/>
                </a:solidFill>
                <a:latin typeface="+mn-lt"/>
                <a:ea typeface="Calibri"/>
                <a:cs typeface="Calibri"/>
                <a:sym typeface="Calibri"/>
              </a:rPr>
              <a:t> </a:t>
            </a:r>
            <a:r>
              <a:rPr lang="en-GB" sz="1200" b="1" i="0" u="none" strike="noStrike" cap="none" dirty="0">
                <a:solidFill>
                  <a:srgbClr val="000000"/>
                </a:solidFill>
                <a:latin typeface="+mn-lt"/>
                <a:ea typeface="Calibri"/>
                <a:cs typeface="Calibri"/>
                <a:sym typeface="Calibri"/>
              </a:rPr>
              <a:t>and Asian </a:t>
            </a:r>
            <a:r>
              <a:rPr lang="en-GB" sz="1200" b="1" i="0" u="none" strike="noStrike" cap="none" baseline="0" dirty="0">
                <a:solidFill>
                  <a:srgbClr val="000000"/>
                </a:solidFill>
                <a:latin typeface="+mn-lt"/>
                <a:ea typeface="Calibri"/>
                <a:cs typeface="Calibri"/>
                <a:sym typeface="Calibri"/>
              </a:rPr>
              <a:t>backgrounds</a:t>
            </a:r>
            <a:r>
              <a:rPr lang="en-GB" sz="1200" b="1" i="0" u="none" strike="noStrike" cap="none" dirty="0">
                <a:solidFill>
                  <a:srgbClr val="000000"/>
                </a:solidFill>
                <a:latin typeface="+mn-lt"/>
                <a:ea typeface="Calibri"/>
                <a:cs typeface="Calibri"/>
                <a:sym typeface="Calibri"/>
              </a:rPr>
              <a:t>, as well as other minority</a:t>
            </a:r>
            <a:r>
              <a:rPr lang="en-GB" sz="1200" b="1" i="0" u="none" strike="noStrike" cap="none" baseline="0" dirty="0">
                <a:solidFill>
                  <a:srgbClr val="000000"/>
                </a:solidFill>
                <a:latin typeface="+mn-lt"/>
                <a:ea typeface="Calibri"/>
                <a:cs typeface="Calibri"/>
                <a:sym typeface="Calibri"/>
              </a:rPr>
              <a:t> ethnic backgrounds:</a:t>
            </a:r>
          </a:p>
          <a:p>
            <a:pPr marL="895380" lvl="1" indent="-285750" algn="l" rtl="0">
              <a:spcBef>
                <a:spcPts val="0"/>
              </a:spcBef>
              <a:spcAft>
                <a:spcPts val="0"/>
              </a:spcAft>
              <a:buSzPts val="1200"/>
              <a:buFont typeface="Arial" panose="020B0604020202020204" pitchFamily="34" charset="0"/>
              <a:buChar char="•"/>
            </a:pPr>
            <a:r>
              <a:rPr lang="en-GB" b="0" dirty="0"/>
              <a:t>This</a:t>
            </a:r>
            <a:r>
              <a:rPr lang="en-GB" b="0" baseline="0" dirty="0"/>
              <a:t> is because </a:t>
            </a:r>
            <a:r>
              <a:rPr lang="en-GB" sz="1200" b="0" baseline="0" dirty="0">
                <a:latin typeface="+mn-lt"/>
                <a:cs typeface="Calibri"/>
                <a:sym typeface="Calibri"/>
              </a:rPr>
              <a:t>t</a:t>
            </a:r>
            <a:r>
              <a:rPr lang="en-GB" sz="1200" dirty="0">
                <a:latin typeface="+mn-lt"/>
                <a:ea typeface="Calibri"/>
                <a:cs typeface="Calibri"/>
                <a:sym typeface="Calibri"/>
              </a:rPr>
              <a:t>he closest matches between donor and recipient are found within the same ethnic backgrounds. </a:t>
            </a:r>
            <a:r>
              <a:rPr lang="en-GB" sz="1600" b="0" i="0" u="none" strike="noStrike" kern="1200" dirty="0">
                <a:solidFill>
                  <a:schemeClr val="tx1"/>
                </a:solidFill>
                <a:effectLst/>
                <a:latin typeface="+mn-lt"/>
                <a:ea typeface="+mn-ea"/>
                <a:cs typeface="+mn-cs"/>
              </a:rPr>
              <a:t>For example, donors from Black African and Black Caribbean backgrounds are likely to be a match for recipients who are also from Black African and Black Caribbean backgrounds because their blood and tissue types can be closely matched.</a:t>
            </a:r>
          </a:p>
          <a:p>
            <a:pPr marL="895380" lvl="1" indent="-285750" algn="l" rtl="0">
              <a:spcBef>
                <a:spcPts val="0"/>
              </a:spcBef>
              <a:spcAft>
                <a:spcPts val="0"/>
              </a:spcAft>
              <a:buSzPts val="1200"/>
              <a:buFont typeface="Arial" panose="020B0604020202020204" pitchFamily="34" charset="0"/>
              <a:buChar char="•"/>
            </a:pPr>
            <a:r>
              <a:rPr lang="en-GB" sz="1600" b="0" i="0" u="none" strike="noStrike" kern="1200" dirty="0">
                <a:solidFill>
                  <a:schemeClr val="tx1"/>
                </a:solidFill>
                <a:effectLst/>
                <a:latin typeface="+mn-lt"/>
                <a:ea typeface="+mn-ea"/>
                <a:cs typeface="+mn-cs"/>
              </a:rPr>
              <a:t>Demand is higher than the number of donors for blood, stem cell and organ donations for people from Black African and Black Caribbean backgrounds Asian backgrounds and minority ethnic backgrounds.</a:t>
            </a:r>
          </a:p>
          <a:p>
            <a:pPr marL="895380" lvl="1" indent="-285750" algn="l" rtl="0">
              <a:spcBef>
                <a:spcPts val="0"/>
              </a:spcBef>
              <a:spcAft>
                <a:spcPts val="0"/>
              </a:spcAft>
              <a:buSzPts val="1200"/>
              <a:buFont typeface="Arial" panose="020B0604020202020204" pitchFamily="34" charset="0"/>
              <a:buChar char="•"/>
            </a:pPr>
            <a:r>
              <a:rPr lang="en-GB" sz="1200" dirty="0">
                <a:latin typeface="+mn-lt"/>
                <a:ea typeface="Calibri"/>
                <a:cs typeface="Calibri"/>
                <a:sym typeface="Calibri"/>
              </a:rPr>
              <a:t>There</a:t>
            </a:r>
            <a:r>
              <a:rPr lang="en-GB" sz="1200" baseline="0" dirty="0">
                <a:latin typeface="+mn-lt"/>
                <a:ea typeface="Calibri"/>
                <a:cs typeface="Calibri"/>
                <a:sym typeface="Calibri"/>
              </a:rPr>
              <a:t> are also some blood disorders that are more common among certain ethnic groups. For example, Sickle Cell Disease is more common among patients with an Black African or a Black Caribbean family background, while </a:t>
            </a:r>
            <a:r>
              <a:rPr lang="en-GB" sz="1200" baseline="0" dirty="0" err="1">
                <a:latin typeface="+mn-lt"/>
                <a:ea typeface="Calibri"/>
                <a:cs typeface="Calibri"/>
                <a:sym typeface="Calibri"/>
              </a:rPr>
              <a:t>Thalasseamia</a:t>
            </a:r>
            <a:r>
              <a:rPr lang="en-GB" sz="1200" baseline="0" dirty="0">
                <a:latin typeface="+mn-lt"/>
                <a:ea typeface="Calibri"/>
                <a:cs typeface="Calibri"/>
                <a:sym typeface="Calibri"/>
              </a:rPr>
              <a:t> (a blood disorder) mostly affects people of Mediterranean, South Asian, Southeast Asian and Middle Eastern origin.</a:t>
            </a:r>
          </a:p>
          <a:p>
            <a:pPr marL="895380" lvl="1" indent="-285750" algn="l" rtl="0">
              <a:spcBef>
                <a:spcPts val="0"/>
              </a:spcBef>
              <a:spcAft>
                <a:spcPts val="0"/>
              </a:spcAft>
              <a:buSzPts val="1200"/>
              <a:buFont typeface="Arial" panose="020B0604020202020204" pitchFamily="34" charset="0"/>
              <a:buChar char="•"/>
            </a:pPr>
            <a:r>
              <a:rPr lang="en-GB" sz="1200" b="0" i="0" u="none" strike="noStrike" cap="none" dirty="0">
                <a:solidFill>
                  <a:srgbClr val="000000"/>
                </a:solidFill>
                <a:effectLst/>
                <a:latin typeface="+mn-lt"/>
                <a:ea typeface="Calibri"/>
                <a:cs typeface="Calibri"/>
                <a:sym typeface="Calibri"/>
              </a:rPr>
              <a:t>Individuals from minority ethnic backgrounds are more likely to have rare blood/tissue types which can also make it harder for them to find a match.</a:t>
            </a:r>
            <a:endParaRPr lang="en-GB" sz="1200" b="0" i="0" u="none" strike="noStrike" cap="none" baseline="0" dirty="0">
              <a:solidFill>
                <a:schemeClr val="tx1"/>
              </a:solidFill>
              <a:effectLst/>
              <a:latin typeface="+mn-lt"/>
              <a:ea typeface="Calibri"/>
              <a:cs typeface="Calibri"/>
              <a:sym typeface="Calibri"/>
            </a:endParaRPr>
          </a:p>
          <a:p>
            <a:pPr marL="895380" lvl="1" indent="-285750" algn="l" rtl="0">
              <a:spcBef>
                <a:spcPts val="0"/>
              </a:spcBef>
              <a:spcAft>
                <a:spcPts val="0"/>
              </a:spcAft>
              <a:buSzPts val="1200"/>
              <a:buFont typeface="Arial" panose="020B0604020202020204" pitchFamily="34" charset="0"/>
              <a:buChar char="•"/>
            </a:pPr>
            <a:r>
              <a:rPr lang="en-GB" sz="1200" b="0" i="0" baseline="0" dirty="0">
                <a:latin typeface="+mn-lt"/>
                <a:ea typeface="Calibri"/>
                <a:cs typeface="Calibri"/>
                <a:sym typeface="Calibri"/>
              </a:rPr>
              <a:t>For all of these reasons, </a:t>
            </a:r>
            <a:r>
              <a:rPr lang="en-GB" sz="1200" b="0" i="0" dirty="0">
                <a:latin typeface="+mn-lt"/>
                <a:ea typeface="Calibri"/>
                <a:cs typeface="Calibri"/>
                <a:sym typeface="Calibri"/>
              </a:rPr>
              <a:t>Black African and Black Caribbean</a:t>
            </a:r>
            <a:r>
              <a:rPr lang="en-GB" sz="1200" b="0" i="0" baseline="0" dirty="0">
                <a:latin typeface="+mn-lt"/>
                <a:ea typeface="Calibri"/>
                <a:cs typeface="Calibri"/>
                <a:sym typeface="Calibri"/>
              </a:rPr>
              <a:t> and</a:t>
            </a:r>
            <a:r>
              <a:rPr lang="en-GB" sz="1200" b="0" i="0" dirty="0">
                <a:latin typeface="+mn-lt"/>
                <a:ea typeface="Calibri"/>
                <a:cs typeface="Calibri"/>
                <a:sym typeface="Calibri"/>
              </a:rPr>
              <a:t> Asian patients, and</a:t>
            </a:r>
            <a:r>
              <a:rPr lang="en-GB" sz="1200" b="0" i="0" baseline="0" dirty="0">
                <a:latin typeface="+mn-lt"/>
                <a:ea typeface="Calibri"/>
                <a:cs typeface="Calibri"/>
                <a:sym typeface="Calibri"/>
              </a:rPr>
              <a:t> patients from other minority </a:t>
            </a:r>
            <a:r>
              <a:rPr lang="en-GB" sz="1200" b="0" i="0" dirty="0">
                <a:latin typeface="+mn-lt"/>
                <a:ea typeface="Calibri"/>
                <a:cs typeface="Calibri"/>
                <a:sym typeface="Calibri"/>
              </a:rPr>
              <a:t>ethnic backgrounds often have to wait significantly longer for a successful match than White patients, due to a shortage of suitably matched donors.</a:t>
            </a:r>
          </a:p>
          <a:p>
            <a:pPr marL="457200" lvl="1" indent="0" algn="l" rtl="0">
              <a:spcBef>
                <a:spcPts val="0"/>
              </a:spcBef>
              <a:spcAft>
                <a:spcPts val="0"/>
              </a:spcAft>
              <a:buSzPts val="1200"/>
              <a:buFont typeface="Arial" panose="020B0604020202020204" pitchFamily="34" charset="0"/>
              <a:buNone/>
            </a:pPr>
            <a:endParaRPr lang="en-GB" sz="1200" b="0" i="0" u="none" strike="noStrike" cap="none" dirty="0">
              <a:solidFill>
                <a:srgbClr val="000000"/>
              </a:solidFill>
              <a:effectLst/>
              <a:latin typeface="+mn-lt"/>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200"/>
              <a:buFont typeface="+mj-lt"/>
              <a:buAutoNum type="arabicPeriod"/>
              <a:tabLst/>
              <a:defRPr/>
            </a:pPr>
            <a:r>
              <a:rPr lang="en-GB" sz="1200" b="1" i="0" u="none" strike="noStrike" cap="none" dirty="0">
                <a:solidFill>
                  <a:srgbClr val="000000"/>
                </a:solidFill>
                <a:effectLst/>
                <a:latin typeface="+mn-lt"/>
                <a:ea typeface="Calibri"/>
                <a:cs typeface="Calibri"/>
                <a:sym typeface="Calibri"/>
              </a:rPr>
              <a:t>Male blood</a:t>
            </a:r>
            <a:r>
              <a:rPr lang="en-GB" sz="1200" b="1" i="0" u="none" strike="noStrike" cap="none" baseline="0" dirty="0">
                <a:solidFill>
                  <a:srgbClr val="000000"/>
                </a:solidFill>
                <a:effectLst/>
                <a:latin typeface="+mn-lt"/>
                <a:ea typeface="Calibri"/>
                <a:cs typeface="Calibri"/>
                <a:sym typeface="Calibri"/>
              </a:rPr>
              <a:t> and stem cell donors</a:t>
            </a:r>
            <a:r>
              <a:rPr lang="en-GB" sz="1200" b="0" i="0" u="none" strike="noStrike" cap="none" baseline="0" dirty="0">
                <a:solidFill>
                  <a:srgbClr val="000000"/>
                </a:solidFill>
                <a:effectLst/>
                <a:latin typeface="+mn-lt"/>
                <a:ea typeface="Calibri"/>
                <a:cs typeface="Calibri"/>
                <a:sym typeface="Calibri"/>
              </a:rPr>
              <a:t>: </a:t>
            </a:r>
          </a:p>
          <a:p>
            <a:pPr marL="628650" marR="0" lvl="1"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GB" sz="1200" b="0" i="0" u="none" strike="noStrike" cap="none" baseline="0" dirty="0">
                <a:solidFill>
                  <a:srgbClr val="000000"/>
                </a:solidFill>
                <a:effectLst/>
                <a:latin typeface="+mn-lt"/>
                <a:ea typeface="Calibri"/>
                <a:cs typeface="Calibri"/>
                <a:sym typeface="Calibri"/>
              </a:rPr>
              <a:t>Men’s iron </a:t>
            </a:r>
            <a:r>
              <a:rPr lang="en-GB" sz="1200" b="0" i="0" u="none" strike="noStrike" cap="none" dirty="0">
                <a:solidFill>
                  <a:srgbClr val="000000"/>
                </a:solidFill>
                <a:latin typeface="+mn-lt"/>
                <a:ea typeface="Calibri"/>
                <a:cs typeface="Calibri"/>
                <a:sym typeface="Calibri"/>
              </a:rPr>
              <a:t>levels mean they can donate blood more often</a:t>
            </a:r>
            <a:r>
              <a:rPr lang="en-GB" sz="1200" b="0" i="0" u="none" strike="noStrike" cap="none" baseline="0" dirty="0">
                <a:solidFill>
                  <a:srgbClr val="000000"/>
                </a:solidFill>
                <a:latin typeface="+mn-lt"/>
                <a:ea typeface="Calibri"/>
                <a:cs typeface="Calibri"/>
                <a:sym typeface="Calibri"/>
              </a:rPr>
              <a:t> than women</a:t>
            </a:r>
          </a:p>
          <a:p>
            <a:pPr marL="628650" marR="0" lvl="1"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GB" sz="1200" b="0" i="0" u="none" strike="noStrike" cap="none" dirty="0">
                <a:solidFill>
                  <a:srgbClr val="000000"/>
                </a:solidFill>
                <a:effectLst/>
                <a:latin typeface="+mn-lt"/>
                <a:ea typeface="Calibri"/>
                <a:cs typeface="Calibri"/>
                <a:sym typeface="Calibri"/>
              </a:rPr>
              <a:t>Men make up only 16% of Anthony</a:t>
            </a:r>
            <a:r>
              <a:rPr lang="en-GB" sz="1200" b="0" i="0" u="none" strike="noStrike" cap="none" baseline="0" dirty="0">
                <a:solidFill>
                  <a:srgbClr val="000000"/>
                </a:solidFill>
                <a:effectLst/>
                <a:latin typeface="+mn-lt"/>
                <a:ea typeface="Calibri"/>
                <a:cs typeface="Calibri"/>
                <a:sym typeface="Calibri"/>
              </a:rPr>
              <a:t> Nolan’s stem cell</a:t>
            </a:r>
            <a:r>
              <a:rPr lang="en-GB" sz="1200" b="0" i="0" u="none" strike="noStrike" cap="none" dirty="0">
                <a:solidFill>
                  <a:srgbClr val="000000"/>
                </a:solidFill>
                <a:effectLst/>
                <a:latin typeface="+mn-lt"/>
                <a:ea typeface="Calibri"/>
                <a:cs typeface="Calibri"/>
                <a:sym typeface="Calibri"/>
              </a:rPr>
              <a:t> register, but they provide an astonishing 55% of all donations. Male</a:t>
            </a:r>
            <a:r>
              <a:rPr lang="en-GB" sz="1200" b="0" i="0" u="none" strike="noStrike" cap="none" baseline="0" dirty="0">
                <a:solidFill>
                  <a:srgbClr val="000000"/>
                </a:solidFill>
                <a:effectLst/>
                <a:latin typeface="+mn-lt"/>
                <a:ea typeface="Calibri"/>
                <a:cs typeface="Calibri"/>
                <a:sym typeface="Calibri"/>
              </a:rPr>
              <a:t> stem cell donors are linked to better transplant outcomes for the recipient.</a:t>
            </a:r>
          </a:p>
          <a:p>
            <a:pPr marL="628650" marR="0" lvl="1"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GB" sz="1200" b="0" i="0" u="none" strike="noStrike" cap="none" baseline="0" dirty="0">
              <a:solidFill>
                <a:srgbClr val="000000"/>
              </a:solidFill>
              <a:effectLst/>
              <a:latin typeface="+mn-lt"/>
              <a:cs typeface="Calibri"/>
              <a:sym typeface="Calibri"/>
            </a:endParaRPr>
          </a:p>
          <a:p>
            <a:pPr marL="228600" lvl="0" indent="-228600" algn="l" rtl="0">
              <a:spcBef>
                <a:spcPts val="0"/>
              </a:spcBef>
              <a:spcAft>
                <a:spcPts val="0"/>
              </a:spcAft>
              <a:buSzPts val="1200"/>
              <a:buFont typeface="+mj-lt"/>
              <a:buAutoNum type="arabicPeriod"/>
            </a:pPr>
            <a:r>
              <a:rPr lang="en-GB" sz="1200" b="1" i="0" u="none" strike="noStrike" cap="none" dirty="0">
                <a:solidFill>
                  <a:srgbClr val="000000"/>
                </a:solidFill>
                <a:effectLst/>
                <a:latin typeface="+mn-lt"/>
                <a:ea typeface="Calibri"/>
                <a:cs typeface="Calibri"/>
                <a:sym typeface="Calibri"/>
              </a:rPr>
              <a:t>Young blood,</a:t>
            </a:r>
            <a:r>
              <a:rPr lang="en-GB" sz="1200" b="1" i="0" u="none" strike="noStrike" cap="none" baseline="0" dirty="0">
                <a:solidFill>
                  <a:srgbClr val="000000"/>
                </a:solidFill>
                <a:effectLst/>
                <a:latin typeface="+mn-lt"/>
                <a:ea typeface="Calibri"/>
                <a:cs typeface="Calibri"/>
                <a:sym typeface="Calibri"/>
              </a:rPr>
              <a:t> </a:t>
            </a:r>
            <a:r>
              <a:rPr lang="en-GB" sz="1200" b="1" i="0" u="none" strike="noStrike" cap="none" dirty="0">
                <a:solidFill>
                  <a:srgbClr val="000000"/>
                </a:solidFill>
                <a:effectLst/>
                <a:latin typeface="+mn-lt"/>
                <a:ea typeface="Calibri"/>
                <a:cs typeface="Calibri"/>
                <a:sym typeface="Calibri"/>
              </a:rPr>
              <a:t>stem cell and organ donors:</a:t>
            </a:r>
            <a:r>
              <a:rPr lang="en-GB" sz="1200" b="1" i="0" u="none" strike="noStrike" cap="none" baseline="0" dirty="0">
                <a:solidFill>
                  <a:srgbClr val="000000"/>
                </a:solidFill>
                <a:effectLst/>
                <a:latin typeface="+mn-lt"/>
                <a:ea typeface="Calibri"/>
                <a:cs typeface="Calibri"/>
                <a:sym typeface="Calibri"/>
              </a:rPr>
              <a:t> </a:t>
            </a:r>
          </a:p>
          <a:p>
            <a:pPr marL="628650" lvl="1" indent="-171450" algn="l" rtl="0">
              <a:spcBef>
                <a:spcPts val="0"/>
              </a:spcBef>
              <a:spcAft>
                <a:spcPts val="0"/>
              </a:spcAft>
              <a:buSzPts val="1200"/>
              <a:buFont typeface="Arial" panose="020B0604020202020204" pitchFamily="34" charset="0"/>
              <a:buChar char="•"/>
            </a:pPr>
            <a:r>
              <a:rPr lang="en-GB" sz="1200" b="0" i="0" u="none" strike="noStrike" cap="none" dirty="0">
                <a:solidFill>
                  <a:srgbClr val="FF0000"/>
                </a:solidFill>
                <a:effectLst/>
                <a:latin typeface="+mn-lt"/>
                <a:ea typeface="Calibri"/>
                <a:cs typeface="Calibri"/>
                <a:sym typeface="Calibri"/>
              </a:rPr>
              <a:t>NHSBT’s research</a:t>
            </a:r>
            <a:r>
              <a:rPr lang="en-GB" sz="1200" b="0" i="0" u="none" strike="noStrike" cap="none" baseline="0" dirty="0">
                <a:solidFill>
                  <a:srgbClr val="FF0000"/>
                </a:solidFill>
                <a:effectLst/>
                <a:latin typeface="+mn-lt"/>
                <a:ea typeface="Calibri"/>
                <a:cs typeface="Calibri"/>
                <a:sym typeface="Calibri"/>
              </a:rPr>
              <a:t> shows that 81% of 18-24 year olds have never donated blood. In contrast, almost half the population of blood donors are aged over 45.</a:t>
            </a:r>
          </a:p>
          <a:p>
            <a:pPr marL="628650" lvl="1" indent="-171450" algn="l" rtl="0">
              <a:spcBef>
                <a:spcPts val="0"/>
              </a:spcBef>
              <a:spcAft>
                <a:spcPts val="0"/>
              </a:spcAft>
              <a:buSzPts val="1200"/>
              <a:buFont typeface="Arial" panose="020B0604020202020204" pitchFamily="34" charset="0"/>
              <a:buChar char="•"/>
            </a:pPr>
            <a:r>
              <a:rPr lang="en-GB" sz="1200" b="0" i="0" u="none" strike="noStrike" cap="none" baseline="0" dirty="0">
                <a:solidFill>
                  <a:srgbClr val="FF0000"/>
                </a:solidFill>
                <a:effectLst/>
                <a:latin typeface="+mn-lt"/>
                <a:ea typeface="Calibri"/>
                <a:cs typeface="Calibri"/>
                <a:sym typeface="Calibri"/>
              </a:rPr>
              <a:t>Younger stem cell donors are more likely to be able to donate and are also linked to better outcomes for the recipient.</a:t>
            </a:r>
          </a:p>
          <a:p>
            <a:pPr marL="628650" lvl="1" indent="-171450" algn="l" rtl="0">
              <a:spcBef>
                <a:spcPts val="0"/>
              </a:spcBef>
              <a:spcAft>
                <a:spcPts val="0"/>
              </a:spcAft>
              <a:buSzPts val="1200"/>
              <a:buFont typeface="Arial" panose="020B0604020202020204" pitchFamily="34" charset="0"/>
              <a:buChar char="•"/>
            </a:pPr>
            <a:r>
              <a:rPr lang="en-GB" sz="1200" b="0" i="0" u="none" strike="noStrike" cap="none" baseline="0" dirty="0">
                <a:solidFill>
                  <a:srgbClr val="FF0000"/>
                </a:solidFill>
                <a:effectLst/>
                <a:latin typeface="+mn-lt"/>
                <a:ea typeface="Calibri"/>
                <a:cs typeface="Calibri"/>
                <a:sym typeface="Calibri"/>
              </a:rPr>
              <a:t>Waiting times for children who need an organ can be longer, as children need smaller organs and there are less of these.</a:t>
            </a:r>
            <a:endParaRPr lang="en-GB" sz="1200" b="0" i="0" u="none" strike="noStrike" cap="none" dirty="0">
              <a:solidFill>
                <a:srgbClr val="FF0000"/>
              </a:solidFill>
              <a:effectLst/>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B1DBDCB4-EE2B-1340-906B-BA060AFEF80D}" type="slidenum">
              <a:rPr lang="en-US" smtClean="0"/>
              <a:t>10</a:t>
            </a:fld>
            <a:endParaRPr lang="en-US"/>
          </a:p>
        </p:txBody>
      </p:sp>
    </p:spTree>
    <p:extLst>
      <p:ext uri="{BB962C8B-B14F-4D97-AF65-F5344CB8AC3E}">
        <p14:creationId xmlns:p14="http://schemas.microsoft.com/office/powerpoint/2010/main" val="1006827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82710E5-D464-A44C-8B11-C9451EF336BE}"/>
              </a:ext>
            </a:extLst>
          </p:cNvPr>
          <p:cNvSpPr>
            <a:spLocks noGrp="1"/>
          </p:cNvSpPr>
          <p:nvPr>
            <p:ph type="title"/>
          </p:nvPr>
        </p:nvSpPr>
        <p:spPr>
          <a:xfrm>
            <a:off x="7897090" y="2553195"/>
            <a:ext cx="8217726" cy="2576946"/>
          </a:xfrm>
          <a:prstGeom prst="rect">
            <a:avLst/>
          </a:prstGeom>
        </p:spPr>
        <p:txBody>
          <a:bodyPr vert="horz" lIns="91440" tIns="45720" rIns="91440" bIns="45720" rtlCol="0" anchor="t">
            <a:noAutofit/>
          </a:bodyPr>
          <a:lstStyle>
            <a:lvl1pPr>
              <a:lnSpc>
                <a:spcPct val="100000"/>
              </a:lnSpc>
              <a:defRPr sz="8000"/>
            </a:lvl1pPr>
          </a:lstStyle>
          <a:p>
            <a:r>
              <a:rPr lang="en-GB"/>
              <a:t>Click to edit Master title style</a:t>
            </a:r>
            <a:endParaRPr lang="en-US"/>
          </a:p>
        </p:txBody>
      </p:sp>
      <p:sp>
        <p:nvSpPr>
          <p:cNvPr id="16" name="Text Placeholder 15">
            <a:extLst>
              <a:ext uri="{FF2B5EF4-FFF2-40B4-BE49-F238E27FC236}">
                <a16:creationId xmlns:a16="http://schemas.microsoft.com/office/drawing/2014/main" id="{E30D371E-DCBA-3E43-B11A-68C3F8DB532F}"/>
              </a:ext>
            </a:extLst>
          </p:cNvPr>
          <p:cNvSpPr>
            <a:spLocks noGrp="1"/>
          </p:cNvSpPr>
          <p:nvPr>
            <p:ph type="body" sz="quarter" idx="10"/>
          </p:nvPr>
        </p:nvSpPr>
        <p:spPr>
          <a:xfrm>
            <a:off x="7897090" y="5486606"/>
            <a:ext cx="6637337" cy="2576947"/>
          </a:xfrm>
        </p:spPr>
        <p:txBody>
          <a:bodyPr/>
          <a:lstStyle>
            <a:lvl5pPr>
              <a:defRPr sz="20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333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F743049-DACF-9A41-AC55-E4FC9C2BC499}"/>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6" name="Title Placeholder 1">
            <a:extLst>
              <a:ext uri="{FF2B5EF4-FFF2-40B4-BE49-F238E27FC236}">
                <a16:creationId xmlns:a16="http://schemas.microsoft.com/office/drawing/2014/main" id="{C8E46167-6B5F-F940-B4D4-4742EB92960A}"/>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7" name="Text Placeholder 4">
            <a:extLst>
              <a:ext uri="{FF2B5EF4-FFF2-40B4-BE49-F238E27FC236}">
                <a16:creationId xmlns:a16="http://schemas.microsoft.com/office/drawing/2014/main" id="{01BC5411-3AFA-0D40-B543-38606C7E2054}"/>
              </a:ext>
            </a:extLst>
          </p:cNvPr>
          <p:cNvSpPr>
            <a:spLocks noGrp="1"/>
          </p:cNvSpPr>
          <p:nvPr>
            <p:ph type="body" sz="quarter" idx="18"/>
          </p:nvPr>
        </p:nvSpPr>
        <p:spPr>
          <a:xfrm>
            <a:off x="534604" y="2175068"/>
            <a:ext cx="4851783" cy="1682557"/>
          </a:xfrm>
          <a:prstGeom prst="roundRect">
            <a:avLst>
              <a:gd name="adj" fmla="val 17132"/>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4">
            <a:extLst>
              <a:ext uri="{FF2B5EF4-FFF2-40B4-BE49-F238E27FC236}">
                <a16:creationId xmlns:a16="http://schemas.microsoft.com/office/drawing/2014/main" id="{284DEFC3-544F-064B-8460-748F3C914C66}"/>
              </a:ext>
            </a:extLst>
          </p:cNvPr>
          <p:cNvSpPr>
            <a:spLocks noGrp="1"/>
          </p:cNvSpPr>
          <p:nvPr>
            <p:ph type="body" sz="quarter" idx="19"/>
          </p:nvPr>
        </p:nvSpPr>
        <p:spPr>
          <a:xfrm>
            <a:off x="534604" y="4175318"/>
            <a:ext cx="4851783" cy="1939732"/>
          </a:xfrm>
          <a:prstGeom prst="roundRect">
            <a:avLst>
              <a:gd name="adj" fmla="val 10503"/>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4">
            <a:extLst>
              <a:ext uri="{FF2B5EF4-FFF2-40B4-BE49-F238E27FC236}">
                <a16:creationId xmlns:a16="http://schemas.microsoft.com/office/drawing/2014/main" id="{2F5E62AB-E2B1-6043-87B1-FCDD7A5B6F43}"/>
              </a:ext>
            </a:extLst>
          </p:cNvPr>
          <p:cNvSpPr>
            <a:spLocks noGrp="1"/>
          </p:cNvSpPr>
          <p:nvPr>
            <p:ph type="body" sz="quarter" idx="20"/>
          </p:nvPr>
        </p:nvSpPr>
        <p:spPr>
          <a:xfrm>
            <a:off x="534604" y="6375593"/>
            <a:ext cx="4851783" cy="1682557"/>
          </a:xfrm>
          <a:prstGeom prst="roundRect">
            <a:avLst>
              <a:gd name="adj" fmla="val 17132"/>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5">
            <a:extLst>
              <a:ext uri="{FF2B5EF4-FFF2-40B4-BE49-F238E27FC236}">
                <a16:creationId xmlns:a16="http://schemas.microsoft.com/office/drawing/2014/main" id="{279AB03E-B049-5C40-9B1F-FCDD5E040230}"/>
              </a:ext>
            </a:extLst>
          </p:cNvPr>
          <p:cNvSpPr>
            <a:spLocks noGrp="1"/>
          </p:cNvSpPr>
          <p:nvPr>
            <p:ph type="body" sz="quarter" idx="11"/>
          </p:nvPr>
        </p:nvSpPr>
        <p:spPr>
          <a:xfrm>
            <a:off x="442913" y="1560514"/>
            <a:ext cx="7442303" cy="4785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15">
            <a:extLst>
              <a:ext uri="{FF2B5EF4-FFF2-40B4-BE49-F238E27FC236}">
                <a16:creationId xmlns:a16="http://schemas.microsoft.com/office/drawing/2014/main" id="{14FC61E8-E152-2B4D-B8C5-3E25B7FDAA53}"/>
              </a:ext>
            </a:extLst>
          </p:cNvPr>
          <p:cNvSpPr>
            <a:spLocks noGrp="1"/>
          </p:cNvSpPr>
          <p:nvPr>
            <p:ph type="body" sz="quarter" idx="21"/>
          </p:nvPr>
        </p:nvSpPr>
        <p:spPr>
          <a:xfrm>
            <a:off x="6100764" y="6018213"/>
            <a:ext cx="4770440" cy="29829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1047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3E0FB05-98D1-6C49-8EC9-6FB68A558494}"/>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6" name="Title Placeholder 1">
            <a:extLst>
              <a:ext uri="{FF2B5EF4-FFF2-40B4-BE49-F238E27FC236}">
                <a16:creationId xmlns:a16="http://schemas.microsoft.com/office/drawing/2014/main" id="{E22E9C49-E50A-E149-85EA-A1B5C55D1FEB}"/>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7" name="Text Placeholder 15">
            <a:extLst>
              <a:ext uri="{FF2B5EF4-FFF2-40B4-BE49-F238E27FC236}">
                <a16:creationId xmlns:a16="http://schemas.microsoft.com/office/drawing/2014/main" id="{C551C12F-4BBF-064E-AE79-4F62651D1A36}"/>
              </a:ext>
            </a:extLst>
          </p:cNvPr>
          <p:cNvSpPr>
            <a:spLocks noGrp="1"/>
          </p:cNvSpPr>
          <p:nvPr>
            <p:ph type="body" sz="quarter" idx="11"/>
          </p:nvPr>
        </p:nvSpPr>
        <p:spPr>
          <a:xfrm>
            <a:off x="442913" y="1560514"/>
            <a:ext cx="7442303" cy="11255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17">
            <a:extLst>
              <a:ext uri="{FF2B5EF4-FFF2-40B4-BE49-F238E27FC236}">
                <a16:creationId xmlns:a16="http://schemas.microsoft.com/office/drawing/2014/main" id="{65970FC5-C20B-C94C-8169-E9FB7DF3F98E}"/>
              </a:ext>
            </a:extLst>
          </p:cNvPr>
          <p:cNvSpPr>
            <a:spLocks noGrp="1"/>
          </p:cNvSpPr>
          <p:nvPr>
            <p:ph type="body" sz="quarter" idx="12"/>
          </p:nvPr>
        </p:nvSpPr>
        <p:spPr>
          <a:xfrm>
            <a:off x="8197850" y="1560514"/>
            <a:ext cx="7442200" cy="11255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4">
            <a:extLst>
              <a:ext uri="{FF2B5EF4-FFF2-40B4-BE49-F238E27FC236}">
                <a16:creationId xmlns:a16="http://schemas.microsoft.com/office/drawing/2014/main" id="{75C756D7-4F39-B44F-8960-8DF4BBA4435A}"/>
              </a:ext>
            </a:extLst>
          </p:cNvPr>
          <p:cNvSpPr>
            <a:spLocks noGrp="1"/>
          </p:cNvSpPr>
          <p:nvPr>
            <p:ph type="body" sz="quarter" idx="21"/>
          </p:nvPr>
        </p:nvSpPr>
        <p:spPr>
          <a:xfrm>
            <a:off x="533781" y="2776053"/>
            <a:ext cx="3657957" cy="1381610"/>
          </a:xfrm>
          <a:prstGeom prst="roundRect">
            <a:avLst>
              <a:gd name="adj" fmla="val 15939"/>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4">
            <a:extLst>
              <a:ext uri="{FF2B5EF4-FFF2-40B4-BE49-F238E27FC236}">
                <a16:creationId xmlns:a16="http://schemas.microsoft.com/office/drawing/2014/main" id="{9A12F82A-E7C7-2A4F-843A-0D10FE9A2AD6}"/>
              </a:ext>
            </a:extLst>
          </p:cNvPr>
          <p:cNvSpPr>
            <a:spLocks noGrp="1"/>
          </p:cNvSpPr>
          <p:nvPr>
            <p:ph type="body" sz="quarter" idx="22"/>
          </p:nvPr>
        </p:nvSpPr>
        <p:spPr>
          <a:xfrm>
            <a:off x="1805368" y="4690576"/>
            <a:ext cx="4866895" cy="1692000"/>
          </a:xfrm>
          <a:prstGeom prst="roundRect">
            <a:avLst>
              <a:gd name="adj" fmla="val 16783"/>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a:extLst>
              <a:ext uri="{FF2B5EF4-FFF2-40B4-BE49-F238E27FC236}">
                <a16:creationId xmlns:a16="http://schemas.microsoft.com/office/drawing/2014/main" id="{A9FC0494-2204-804C-AB27-6327F974D6BB}"/>
              </a:ext>
            </a:extLst>
          </p:cNvPr>
          <p:cNvSpPr>
            <a:spLocks noGrp="1"/>
          </p:cNvSpPr>
          <p:nvPr>
            <p:ph type="body" sz="quarter" idx="23"/>
          </p:nvPr>
        </p:nvSpPr>
        <p:spPr>
          <a:xfrm>
            <a:off x="533781" y="6676541"/>
            <a:ext cx="3981069" cy="1381610"/>
          </a:xfrm>
          <a:prstGeom prst="roundRect">
            <a:avLst>
              <a:gd name="adj" fmla="val 18007"/>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4">
            <a:extLst>
              <a:ext uri="{FF2B5EF4-FFF2-40B4-BE49-F238E27FC236}">
                <a16:creationId xmlns:a16="http://schemas.microsoft.com/office/drawing/2014/main" id="{B0B4E2CC-950F-934F-8F9F-9926367C553F}"/>
              </a:ext>
            </a:extLst>
          </p:cNvPr>
          <p:cNvSpPr>
            <a:spLocks noGrp="1"/>
          </p:cNvSpPr>
          <p:nvPr>
            <p:ph type="body" sz="quarter" idx="24"/>
          </p:nvPr>
        </p:nvSpPr>
        <p:spPr>
          <a:xfrm>
            <a:off x="8263318" y="2747476"/>
            <a:ext cx="4866895" cy="1692000"/>
          </a:xfrm>
          <a:prstGeom prst="roundRect">
            <a:avLst>
              <a:gd name="adj" fmla="val 16783"/>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E3E644B2-7601-B84A-AF6D-87215BB2DC47}"/>
              </a:ext>
            </a:extLst>
          </p:cNvPr>
          <p:cNvSpPr>
            <a:spLocks noGrp="1"/>
          </p:cNvSpPr>
          <p:nvPr>
            <p:ph type="body" sz="quarter" idx="25"/>
          </p:nvPr>
        </p:nvSpPr>
        <p:spPr>
          <a:xfrm>
            <a:off x="9563482" y="4719153"/>
            <a:ext cx="2295144" cy="1381610"/>
          </a:xfrm>
          <a:prstGeom prst="roundRect">
            <a:avLst>
              <a:gd name="adj" fmla="val 20075"/>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4">
            <a:extLst>
              <a:ext uri="{FF2B5EF4-FFF2-40B4-BE49-F238E27FC236}">
                <a16:creationId xmlns:a16="http://schemas.microsoft.com/office/drawing/2014/main" id="{5E8FE6E2-7488-254B-8DE9-852D8C6520B8}"/>
              </a:ext>
            </a:extLst>
          </p:cNvPr>
          <p:cNvSpPr>
            <a:spLocks noGrp="1"/>
          </p:cNvSpPr>
          <p:nvPr>
            <p:ph type="body" sz="quarter" idx="26"/>
          </p:nvPr>
        </p:nvSpPr>
        <p:spPr>
          <a:xfrm>
            <a:off x="8249032" y="6647966"/>
            <a:ext cx="2295144" cy="1381610"/>
          </a:xfrm>
          <a:prstGeom prst="roundRect">
            <a:avLst>
              <a:gd name="adj" fmla="val 20075"/>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56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015ECE6F-F5E1-8A49-B90E-823638193087}"/>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12" name="Title Placeholder 1">
            <a:extLst>
              <a:ext uri="{FF2B5EF4-FFF2-40B4-BE49-F238E27FC236}">
                <a16:creationId xmlns:a16="http://schemas.microsoft.com/office/drawing/2014/main" id="{2B328AC7-B89C-FA48-9C37-5DA2C038D5CA}"/>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5" name="Text Placeholder 15">
            <a:extLst>
              <a:ext uri="{FF2B5EF4-FFF2-40B4-BE49-F238E27FC236}">
                <a16:creationId xmlns:a16="http://schemas.microsoft.com/office/drawing/2014/main" id="{E9C00A56-0799-3E46-8984-48EF18B44DC5}"/>
              </a:ext>
            </a:extLst>
          </p:cNvPr>
          <p:cNvSpPr>
            <a:spLocks noGrp="1"/>
          </p:cNvSpPr>
          <p:nvPr>
            <p:ph type="body" sz="quarter" idx="11"/>
          </p:nvPr>
        </p:nvSpPr>
        <p:spPr>
          <a:xfrm>
            <a:off x="442913" y="1560514"/>
            <a:ext cx="7442303" cy="4923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17">
            <a:extLst>
              <a:ext uri="{FF2B5EF4-FFF2-40B4-BE49-F238E27FC236}">
                <a16:creationId xmlns:a16="http://schemas.microsoft.com/office/drawing/2014/main" id="{6432E14C-F2C7-2440-A1BC-640FFD70898A}"/>
              </a:ext>
            </a:extLst>
          </p:cNvPr>
          <p:cNvSpPr>
            <a:spLocks noGrp="1"/>
          </p:cNvSpPr>
          <p:nvPr>
            <p:ph type="body" sz="quarter" idx="12"/>
          </p:nvPr>
        </p:nvSpPr>
        <p:spPr>
          <a:xfrm>
            <a:off x="9279283" y="2916490"/>
            <a:ext cx="7442200" cy="5089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212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015ECE6F-F5E1-8A49-B90E-823638193087}"/>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12" name="Title Placeholder 1">
            <a:extLst>
              <a:ext uri="{FF2B5EF4-FFF2-40B4-BE49-F238E27FC236}">
                <a16:creationId xmlns:a16="http://schemas.microsoft.com/office/drawing/2014/main" id="{2B328AC7-B89C-FA48-9C37-5DA2C038D5CA}"/>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6" name="Text Placeholder 17">
            <a:extLst>
              <a:ext uri="{FF2B5EF4-FFF2-40B4-BE49-F238E27FC236}">
                <a16:creationId xmlns:a16="http://schemas.microsoft.com/office/drawing/2014/main" id="{6432E14C-F2C7-2440-A1BC-640FFD70898A}"/>
              </a:ext>
            </a:extLst>
          </p:cNvPr>
          <p:cNvSpPr>
            <a:spLocks noGrp="1"/>
          </p:cNvSpPr>
          <p:nvPr>
            <p:ph type="body" sz="quarter" idx="12"/>
          </p:nvPr>
        </p:nvSpPr>
        <p:spPr>
          <a:xfrm>
            <a:off x="9279283" y="2916490"/>
            <a:ext cx="7442200" cy="5089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4">
            <a:extLst>
              <a:ext uri="{FF2B5EF4-FFF2-40B4-BE49-F238E27FC236}">
                <a16:creationId xmlns:a16="http://schemas.microsoft.com/office/drawing/2014/main" id="{4A3BA4B1-EBA7-5243-980D-18089215A647}"/>
              </a:ext>
            </a:extLst>
          </p:cNvPr>
          <p:cNvSpPr>
            <a:spLocks noGrp="1"/>
          </p:cNvSpPr>
          <p:nvPr>
            <p:ph type="body" sz="quarter" idx="13"/>
          </p:nvPr>
        </p:nvSpPr>
        <p:spPr>
          <a:xfrm>
            <a:off x="506338" y="1560513"/>
            <a:ext cx="7622456" cy="1104627"/>
          </a:xfrm>
          <a:prstGeom prst="roundRect">
            <a:avLst>
              <a:gd name="adj" fmla="val 22693"/>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628924A1-2C18-C144-BCBB-3A2F29F16D75}"/>
              </a:ext>
            </a:extLst>
          </p:cNvPr>
          <p:cNvSpPr>
            <a:spLocks noGrp="1"/>
          </p:cNvSpPr>
          <p:nvPr>
            <p:ph type="body" sz="quarter" idx="14"/>
          </p:nvPr>
        </p:nvSpPr>
        <p:spPr>
          <a:xfrm>
            <a:off x="506338" y="2926538"/>
            <a:ext cx="7622456" cy="1104627"/>
          </a:xfrm>
          <a:prstGeom prst="roundRect">
            <a:avLst>
              <a:gd name="adj" fmla="val 22693"/>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4">
            <a:extLst>
              <a:ext uri="{FF2B5EF4-FFF2-40B4-BE49-F238E27FC236}">
                <a16:creationId xmlns:a16="http://schemas.microsoft.com/office/drawing/2014/main" id="{96C3AD5A-9480-3640-90CD-99B29C9FB4C7}"/>
              </a:ext>
            </a:extLst>
          </p:cNvPr>
          <p:cNvSpPr>
            <a:spLocks noGrp="1"/>
          </p:cNvSpPr>
          <p:nvPr>
            <p:ph type="body" sz="quarter" idx="15"/>
          </p:nvPr>
        </p:nvSpPr>
        <p:spPr>
          <a:xfrm>
            <a:off x="506338" y="4292563"/>
            <a:ext cx="7622456" cy="1104627"/>
          </a:xfrm>
          <a:prstGeom prst="roundRect">
            <a:avLst>
              <a:gd name="adj" fmla="val 22693"/>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4">
            <a:extLst>
              <a:ext uri="{FF2B5EF4-FFF2-40B4-BE49-F238E27FC236}">
                <a16:creationId xmlns:a16="http://schemas.microsoft.com/office/drawing/2014/main" id="{3547FAC3-972B-8B4E-8498-4A668FB43B83}"/>
              </a:ext>
            </a:extLst>
          </p:cNvPr>
          <p:cNvSpPr>
            <a:spLocks noGrp="1"/>
          </p:cNvSpPr>
          <p:nvPr>
            <p:ph type="body" sz="quarter" idx="16"/>
          </p:nvPr>
        </p:nvSpPr>
        <p:spPr>
          <a:xfrm>
            <a:off x="506338" y="5658588"/>
            <a:ext cx="7622456" cy="1104627"/>
          </a:xfrm>
          <a:prstGeom prst="roundRect">
            <a:avLst>
              <a:gd name="adj" fmla="val 22693"/>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4">
            <a:extLst>
              <a:ext uri="{FF2B5EF4-FFF2-40B4-BE49-F238E27FC236}">
                <a16:creationId xmlns:a16="http://schemas.microsoft.com/office/drawing/2014/main" id="{83723349-43AC-1042-A408-5D7C9F648BD8}"/>
              </a:ext>
            </a:extLst>
          </p:cNvPr>
          <p:cNvSpPr>
            <a:spLocks noGrp="1"/>
          </p:cNvSpPr>
          <p:nvPr>
            <p:ph type="body" sz="quarter" idx="17"/>
          </p:nvPr>
        </p:nvSpPr>
        <p:spPr>
          <a:xfrm>
            <a:off x="506338" y="7024611"/>
            <a:ext cx="7622456" cy="1104627"/>
          </a:xfrm>
          <a:prstGeom prst="roundRect">
            <a:avLst>
              <a:gd name="adj" fmla="val 22693"/>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71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76455B-F063-D345-994F-6406A7C9D3D2}"/>
              </a:ext>
            </a:extLst>
          </p:cNvPr>
          <p:cNvSpPr>
            <a:spLocks noGrp="1"/>
          </p:cNvSpPr>
          <p:nvPr>
            <p:ph type="body" sz="quarter" idx="11"/>
          </p:nvPr>
        </p:nvSpPr>
        <p:spPr>
          <a:xfrm>
            <a:off x="442913" y="1560514"/>
            <a:ext cx="7442303" cy="4923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17">
            <a:extLst>
              <a:ext uri="{FF2B5EF4-FFF2-40B4-BE49-F238E27FC236}">
                <a16:creationId xmlns:a16="http://schemas.microsoft.com/office/drawing/2014/main" id="{D33F8743-88FC-904C-8EED-56D48DAD9AEB}"/>
              </a:ext>
            </a:extLst>
          </p:cNvPr>
          <p:cNvSpPr>
            <a:spLocks noGrp="1"/>
          </p:cNvSpPr>
          <p:nvPr>
            <p:ph type="body" sz="quarter" idx="12"/>
          </p:nvPr>
        </p:nvSpPr>
        <p:spPr>
          <a:xfrm>
            <a:off x="8197850" y="1560514"/>
            <a:ext cx="7442200" cy="4068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lide Number Placeholder 5">
            <a:extLst>
              <a:ext uri="{FF2B5EF4-FFF2-40B4-BE49-F238E27FC236}">
                <a16:creationId xmlns:a16="http://schemas.microsoft.com/office/drawing/2014/main" id="{060A8F87-A6D1-AB45-AC18-C75D34611434}"/>
              </a:ext>
            </a:extLst>
          </p:cNvPr>
          <p:cNvSpPr>
            <a:spLocks noGrp="1"/>
          </p:cNvSpPr>
          <p:nvPr>
            <p:ph type="sldNum" sz="quarter" idx="4"/>
          </p:nvPr>
        </p:nvSpPr>
        <p:spPr>
          <a:xfrm>
            <a:off x="376600" y="8302857"/>
            <a:ext cx="578141"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5" name="Text Placeholder 4">
            <a:extLst>
              <a:ext uri="{FF2B5EF4-FFF2-40B4-BE49-F238E27FC236}">
                <a16:creationId xmlns:a16="http://schemas.microsoft.com/office/drawing/2014/main" id="{94204378-95A1-9E49-8F13-43FFEB3C99BE}"/>
              </a:ext>
            </a:extLst>
          </p:cNvPr>
          <p:cNvSpPr>
            <a:spLocks noGrp="1"/>
          </p:cNvSpPr>
          <p:nvPr>
            <p:ph type="body" sz="quarter" idx="13"/>
          </p:nvPr>
        </p:nvSpPr>
        <p:spPr>
          <a:xfrm>
            <a:off x="7592868" y="3516772"/>
            <a:ext cx="3200400" cy="2881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a:extLst>
              <a:ext uri="{FF2B5EF4-FFF2-40B4-BE49-F238E27FC236}">
                <a16:creationId xmlns:a16="http://schemas.microsoft.com/office/drawing/2014/main" id="{2AD64C00-0DA6-B042-B817-758745518749}"/>
              </a:ext>
            </a:extLst>
          </p:cNvPr>
          <p:cNvSpPr>
            <a:spLocks noGrp="1"/>
          </p:cNvSpPr>
          <p:nvPr>
            <p:ph type="body" sz="quarter" idx="14"/>
          </p:nvPr>
        </p:nvSpPr>
        <p:spPr>
          <a:xfrm>
            <a:off x="12067886" y="4932074"/>
            <a:ext cx="3200400" cy="2881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Placeholder 1">
            <a:extLst>
              <a:ext uri="{FF2B5EF4-FFF2-40B4-BE49-F238E27FC236}">
                <a16:creationId xmlns:a16="http://schemas.microsoft.com/office/drawing/2014/main" id="{37FF2763-F7D6-0E49-A5FF-67A435805BEA}"/>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Tree>
    <p:extLst>
      <p:ext uri="{BB962C8B-B14F-4D97-AF65-F5344CB8AC3E}">
        <p14:creationId xmlns:p14="http://schemas.microsoft.com/office/powerpoint/2010/main" val="285145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051CDAA-D419-A84F-8EEF-2CEB6F575A08}"/>
              </a:ext>
            </a:extLst>
          </p:cNvPr>
          <p:cNvSpPr>
            <a:spLocks noGrp="1"/>
          </p:cNvSpPr>
          <p:nvPr>
            <p:ph type="title"/>
          </p:nvPr>
        </p:nvSpPr>
        <p:spPr>
          <a:xfrm>
            <a:off x="442860" y="11088"/>
            <a:ext cx="14022170" cy="176741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6" name="Text Placeholder 15">
            <a:extLst>
              <a:ext uri="{FF2B5EF4-FFF2-40B4-BE49-F238E27FC236}">
                <a16:creationId xmlns:a16="http://schemas.microsoft.com/office/drawing/2014/main" id="{2F76455B-F063-D345-994F-6406A7C9D3D2}"/>
              </a:ext>
            </a:extLst>
          </p:cNvPr>
          <p:cNvSpPr>
            <a:spLocks noGrp="1"/>
          </p:cNvSpPr>
          <p:nvPr>
            <p:ph type="body" sz="quarter" idx="11"/>
          </p:nvPr>
        </p:nvSpPr>
        <p:spPr>
          <a:xfrm>
            <a:off x="442913" y="1560514"/>
            <a:ext cx="7442303" cy="4923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17">
            <a:extLst>
              <a:ext uri="{FF2B5EF4-FFF2-40B4-BE49-F238E27FC236}">
                <a16:creationId xmlns:a16="http://schemas.microsoft.com/office/drawing/2014/main" id="{D33F8743-88FC-904C-8EED-56D48DAD9AEB}"/>
              </a:ext>
            </a:extLst>
          </p:cNvPr>
          <p:cNvSpPr>
            <a:spLocks noGrp="1"/>
          </p:cNvSpPr>
          <p:nvPr>
            <p:ph type="body" sz="quarter" idx="12"/>
          </p:nvPr>
        </p:nvSpPr>
        <p:spPr>
          <a:xfrm>
            <a:off x="8197850" y="1560513"/>
            <a:ext cx="7442200" cy="5089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lide Number Placeholder 5">
            <a:extLst>
              <a:ext uri="{FF2B5EF4-FFF2-40B4-BE49-F238E27FC236}">
                <a16:creationId xmlns:a16="http://schemas.microsoft.com/office/drawing/2014/main" id="{060A8F87-A6D1-AB45-AC18-C75D34611434}"/>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Tree>
    <p:extLst>
      <p:ext uri="{BB962C8B-B14F-4D97-AF65-F5344CB8AC3E}">
        <p14:creationId xmlns:p14="http://schemas.microsoft.com/office/powerpoint/2010/main" val="171753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26FD9C2-A7E5-E04E-A593-48B1A0AE7A97}"/>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11" name="Title Placeholder 1">
            <a:extLst>
              <a:ext uri="{FF2B5EF4-FFF2-40B4-BE49-F238E27FC236}">
                <a16:creationId xmlns:a16="http://schemas.microsoft.com/office/drawing/2014/main" id="{201D1CC7-70B5-2948-8150-25A93C069C37}"/>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13" name="Text Placeholder 12">
            <a:extLst>
              <a:ext uri="{FF2B5EF4-FFF2-40B4-BE49-F238E27FC236}">
                <a16:creationId xmlns:a16="http://schemas.microsoft.com/office/drawing/2014/main" id="{20A35A35-531A-0541-9FF7-EE0118FBFEC5}"/>
              </a:ext>
            </a:extLst>
          </p:cNvPr>
          <p:cNvSpPr>
            <a:spLocks noGrp="1"/>
          </p:cNvSpPr>
          <p:nvPr>
            <p:ph type="body" sz="quarter" idx="10"/>
          </p:nvPr>
        </p:nvSpPr>
        <p:spPr>
          <a:xfrm>
            <a:off x="442913" y="2197100"/>
            <a:ext cx="3376612" cy="34655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14">
            <a:extLst>
              <a:ext uri="{FF2B5EF4-FFF2-40B4-BE49-F238E27FC236}">
                <a16:creationId xmlns:a16="http://schemas.microsoft.com/office/drawing/2014/main" id="{35DA1A3F-8074-4649-9146-5B9F655D4E15}"/>
              </a:ext>
            </a:extLst>
          </p:cNvPr>
          <p:cNvSpPr>
            <a:spLocks noGrp="1"/>
          </p:cNvSpPr>
          <p:nvPr>
            <p:ph type="body" sz="quarter" idx="11"/>
          </p:nvPr>
        </p:nvSpPr>
        <p:spPr>
          <a:xfrm>
            <a:off x="4144963" y="2197100"/>
            <a:ext cx="3362325" cy="3495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389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97C6C14-ADB6-034D-B103-E03690F2C529}"/>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9" name="Title Placeholder 1">
            <a:extLst>
              <a:ext uri="{FF2B5EF4-FFF2-40B4-BE49-F238E27FC236}">
                <a16:creationId xmlns:a16="http://schemas.microsoft.com/office/drawing/2014/main" id="{0866277F-A523-5E43-92B7-5A87A7348FC7}"/>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5" name="Text Placeholder 4">
            <a:extLst>
              <a:ext uri="{FF2B5EF4-FFF2-40B4-BE49-F238E27FC236}">
                <a16:creationId xmlns:a16="http://schemas.microsoft.com/office/drawing/2014/main" id="{16ADAE6C-C28E-F548-8408-FEDB6920512B}"/>
              </a:ext>
            </a:extLst>
          </p:cNvPr>
          <p:cNvSpPr>
            <a:spLocks noGrp="1"/>
          </p:cNvSpPr>
          <p:nvPr>
            <p:ph type="body" sz="quarter" idx="10"/>
          </p:nvPr>
        </p:nvSpPr>
        <p:spPr>
          <a:xfrm>
            <a:off x="1947863" y="1627188"/>
            <a:ext cx="2085975" cy="546100"/>
          </a:xfrm>
          <a:prstGeom prst="roundRect">
            <a:avLst>
              <a:gd name="adj" fmla="val 50000"/>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4">
            <a:extLst>
              <a:ext uri="{FF2B5EF4-FFF2-40B4-BE49-F238E27FC236}">
                <a16:creationId xmlns:a16="http://schemas.microsoft.com/office/drawing/2014/main" id="{B7DB6CC4-C6CA-3940-8899-6FA6E0316BA0}"/>
              </a:ext>
            </a:extLst>
          </p:cNvPr>
          <p:cNvSpPr>
            <a:spLocks noGrp="1"/>
          </p:cNvSpPr>
          <p:nvPr>
            <p:ph type="body" sz="quarter" idx="11"/>
          </p:nvPr>
        </p:nvSpPr>
        <p:spPr>
          <a:xfrm>
            <a:off x="7111533" y="1627188"/>
            <a:ext cx="2085975" cy="546100"/>
          </a:xfrm>
          <a:prstGeom prst="roundRect">
            <a:avLst>
              <a:gd name="adj" fmla="val 50000"/>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a:extLst>
              <a:ext uri="{FF2B5EF4-FFF2-40B4-BE49-F238E27FC236}">
                <a16:creationId xmlns:a16="http://schemas.microsoft.com/office/drawing/2014/main" id="{44DF6BE2-7FBC-4044-9A8E-6A869F83C0DB}"/>
              </a:ext>
            </a:extLst>
          </p:cNvPr>
          <p:cNvSpPr>
            <a:spLocks noGrp="1"/>
          </p:cNvSpPr>
          <p:nvPr>
            <p:ph type="body" sz="quarter" idx="12"/>
          </p:nvPr>
        </p:nvSpPr>
        <p:spPr>
          <a:xfrm>
            <a:off x="12285961" y="1627188"/>
            <a:ext cx="2085975" cy="546100"/>
          </a:xfrm>
          <a:prstGeom prst="roundRect">
            <a:avLst>
              <a:gd name="adj" fmla="val 50000"/>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4">
            <a:extLst>
              <a:ext uri="{FF2B5EF4-FFF2-40B4-BE49-F238E27FC236}">
                <a16:creationId xmlns:a16="http://schemas.microsoft.com/office/drawing/2014/main" id="{3156873E-208A-3648-AF74-B3A2022A8EEB}"/>
              </a:ext>
            </a:extLst>
          </p:cNvPr>
          <p:cNvSpPr>
            <a:spLocks noGrp="1"/>
          </p:cNvSpPr>
          <p:nvPr>
            <p:ph type="body" sz="quarter" idx="13"/>
          </p:nvPr>
        </p:nvSpPr>
        <p:spPr>
          <a:xfrm>
            <a:off x="506338" y="4432152"/>
            <a:ext cx="4904758" cy="860610"/>
          </a:xfrm>
          <a:prstGeom prst="roundRect">
            <a:avLst>
              <a:gd name="adj" fmla="val 28750"/>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BE37FF3A-7FFD-EF4C-BC08-106A7F17A3C0}"/>
              </a:ext>
            </a:extLst>
          </p:cNvPr>
          <p:cNvSpPr>
            <a:spLocks noGrp="1"/>
          </p:cNvSpPr>
          <p:nvPr>
            <p:ph type="body" sz="quarter" idx="14"/>
          </p:nvPr>
        </p:nvSpPr>
        <p:spPr>
          <a:xfrm>
            <a:off x="5680766" y="4432152"/>
            <a:ext cx="4904758" cy="860610"/>
          </a:xfrm>
          <a:prstGeom prst="roundRect">
            <a:avLst>
              <a:gd name="adj" fmla="val 28750"/>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4">
            <a:extLst>
              <a:ext uri="{FF2B5EF4-FFF2-40B4-BE49-F238E27FC236}">
                <a16:creationId xmlns:a16="http://schemas.microsoft.com/office/drawing/2014/main" id="{F4E4AACD-E713-7D41-8354-AE7E3036BB3D}"/>
              </a:ext>
            </a:extLst>
          </p:cNvPr>
          <p:cNvSpPr>
            <a:spLocks noGrp="1"/>
          </p:cNvSpPr>
          <p:nvPr>
            <p:ph type="body" sz="quarter" idx="15"/>
          </p:nvPr>
        </p:nvSpPr>
        <p:spPr>
          <a:xfrm>
            <a:off x="10844436" y="4432152"/>
            <a:ext cx="4904758" cy="1118794"/>
          </a:xfrm>
          <a:prstGeom prst="roundRect">
            <a:avLst>
              <a:gd name="adj" fmla="val 22019"/>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0CF02378-64F5-E845-A62D-08AE52BD407F}"/>
              </a:ext>
            </a:extLst>
          </p:cNvPr>
          <p:cNvSpPr>
            <a:spLocks noGrp="1"/>
          </p:cNvSpPr>
          <p:nvPr>
            <p:ph type="body" sz="quarter" idx="16"/>
          </p:nvPr>
        </p:nvSpPr>
        <p:spPr>
          <a:xfrm>
            <a:off x="10844436" y="5809131"/>
            <a:ext cx="4904758" cy="1914860"/>
          </a:xfrm>
          <a:prstGeom prst="roundRect">
            <a:avLst>
              <a:gd name="adj" fmla="val 14705"/>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4">
            <a:extLst>
              <a:ext uri="{FF2B5EF4-FFF2-40B4-BE49-F238E27FC236}">
                <a16:creationId xmlns:a16="http://schemas.microsoft.com/office/drawing/2014/main" id="{2E949748-96B6-8549-8056-78239400B659}"/>
              </a:ext>
            </a:extLst>
          </p:cNvPr>
          <p:cNvSpPr>
            <a:spLocks noGrp="1"/>
          </p:cNvSpPr>
          <p:nvPr>
            <p:ph type="body" sz="quarter" idx="17"/>
          </p:nvPr>
        </p:nvSpPr>
        <p:spPr>
          <a:xfrm>
            <a:off x="5680766" y="5561705"/>
            <a:ext cx="4904758" cy="1463039"/>
          </a:xfrm>
          <a:prstGeom prst="roundRect">
            <a:avLst>
              <a:gd name="adj" fmla="val 18381"/>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4">
            <a:extLst>
              <a:ext uri="{FF2B5EF4-FFF2-40B4-BE49-F238E27FC236}">
                <a16:creationId xmlns:a16="http://schemas.microsoft.com/office/drawing/2014/main" id="{217036AE-79E9-A240-B1E9-53FB6F399AB5}"/>
              </a:ext>
            </a:extLst>
          </p:cNvPr>
          <p:cNvSpPr>
            <a:spLocks noGrp="1"/>
          </p:cNvSpPr>
          <p:nvPr>
            <p:ph type="body" sz="quarter" idx="18"/>
          </p:nvPr>
        </p:nvSpPr>
        <p:spPr>
          <a:xfrm>
            <a:off x="506338" y="5550947"/>
            <a:ext cx="4904758" cy="2474257"/>
          </a:xfrm>
          <a:prstGeom prst="roundRect">
            <a:avLst>
              <a:gd name="adj" fmla="val 11793"/>
            </a:avLst>
          </a:prstGeom>
          <a:solidFill>
            <a:schemeClr val="bg1"/>
          </a:solidFill>
          <a:ln>
            <a:solidFill>
              <a:srgbClr val="245EA9"/>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1667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50531D-D336-DA4E-A9A2-3EA8C99D97F2}"/>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8" name="Title Placeholder 1">
            <a:extLst>
              <a:ext uri="{FF2B5EF4-FFF2-40B4-BE49-F238E27FC236}">
                <a16:creationId xmlns:a16="http://schemas.microsoft.com/office/drawing/2014/main" id="{4B1DE266-C61D-984B-BA40-5BD0F29705D2}"/>
              </a:ext>
            </a:extLst>
          </p:cNvPr>
          <p:cNvSpPr>
            <a:spLocks noGrp="1"/>
          </p:cNvSpPr>
          <p:nvPr>
            <p:ph type="title"/>
          </p:nvPr>
        </p:nvSpPr>
        <p:spPr>
          <a:xfrm>
            <a:off x="442860" y="534390"/>
            <a:ext cx="14022170" cy="725999"/>
          </a:xfrm>
          <a:prstGeom prst="rect">
            <a:avLst/>
          </a:prstGeom>
        </p:spPr>
        <p:txBody>
          <a:bodyPr vert="horz" lIns="91440" tIns="45720" rIns="91440" bIns="45720" rtlCol="0" anchor="t">
            <a:noAutofit/>
          </a:bodyPr>
          <a:lstStyle/>
          <a:p>
            <a:r>
              <a:rPr lang="en-GB"/>
              <a:t>Click to edit Master title style</a:t>
            </a:r>
            <a:endParaRPr lang="en-US"/>
          </a:p>
        </p:txBody>
      </p:sp>
      <p:sp>
        <p:nvSpPr>
          <p:cNvPr id="14" name="Text Placeholder 4">
            <a:extLst>
              <a:ext uri="{FF2B5EF4-FFF2-40B4-BE49-F238E27FC236}">
                <a16:creationId xmlns:a16="http://schemas.microsoft.com/office/drawing/2014/main" id="{E3A9B9A4-E5A7-0A4D-92FA-C71594F37D5D}"/>
              </a:ext>
            </a:extLst>
          </p:cNvPr>
          <p:cNvSpPr>
            <a:spLocks noGrp="1"/>
          </p:cNvSpPr>
          <p:nvPr>
            <p:ph type="body" sz="quarter" idx="18"/>
          </p:nvPr>
        </p:nvSpPr>
        <p:spPr>
          <a:xfrm>
            <a:off x="499029" y="3044915"/>
            <a:ext cx="3600000" cy="1086998"/>
          </a:xfrm>
          <a:prstGeom prst="roundRect">
            <a:avLst>
              <a:gd name="adj" fmla="val 2543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AAF31FCC-67F2-BC4F-B8BA-E91CD8507583}"/>
              </a:ext>
            </a:extLst>
          </p:cNvPr>
          <p:cNvSpPr>
            <a:spLocks noGrp="1"/>
          </p:cNvSpPr>
          <p:nvPr>
            <p:ph type="body" sz="quarter" idx="19"/>
          </p:nvPr>
        </p:nvSpPr>
        <p:spPr>
          <a:xfrm>
            <a:off x="499029" y="5565693"/>
            <a:ext cx="3600000" cy="1387255"/>
          </a:xfrm>
          <a:prstGeom prst="roundRect">
            <a:avLst>
              <a:gd name="adj" fmla="val 20090"/>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4">
            <a:extLst>
              <a:ext uri="{FF2B5EF4-FFF2-40B4-BE49-F238E27FC236}">
                <a16:creationId xmlns:a16="http://schemas.microsoft.com/office/drawing/2014/main" id="{4D4C9B5C-DA4E-1E49-B708-44ED5039AC04}"/>
              </a:ext>
            </a:extLst>
          </p:cNvPr>
          <p:cNvSpPr>
            <a:spLocks noGrp="1"/>
          </p:cNvSpPr>
          <p:nvPr>
            <p:ph type="body" sz="quarter" idx="10"/>
          </p:nvPr>
        </p:nvSpPr>
        <p:spPr>
          <a:xfrm>
            <a:off x="2046716" y="2751653"/>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B5613DCB-2A84-A645-97F4-364250B657A6}"/>
              </a:ext>
            </a:extLst>
          </p:cNvPr>
          <p:cNvSpPr>
            <a:spLocks noGrp="1"/>
          </p:cNvSpPr>
          <p:nvPr>
            <p:ph type="body" sz="quarter" idx="14"/>
          </p:nvPr>
        </p:nvSpPr>
        <p:spPr>
          <a:xfrm>
            <a:off x="2034359" y="5272431"/>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4">
            <a:extLst>
              <a:ext uri="{FF2B5EF4-FFF2-40B4-BE49-F238E27FC236}">
                <a16:creationId xmlns:a16="http://schemas.microsoft.com/office/drawing/2014/main" id="{20317EED-350D-9F46-A5ED-FC9FBD22ADC3}"/>
              </a:ext>
            </a:extLst>
          </p:cNvPr>
          <p:cNvSpPr>
            <a:spLocks noGrp="1"/>
          </p:cNvSpPr>
          <p:nvPr>
            <p:ph type="body" sz="quarter" idx="20"/>
          </p:nvPr>
        </p:nvSpPr>
        <p:spPr>
          <a:xfrm>
            <a:off x="4391407" y="3885174"/>
            <a:ext cx="3600000" cy="2219064"/>
          </a:xfrm>
          <a:prstGeom prst="roundRect">
            <a:avLst>
              <a:gd name="adj" fmla="val 12070"/>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4">
            <a:extLst>
              <a:ext uri="{FF2B5EF4-FFF2-40B4-BE49-F238E27FC236}">
                <a16:creationId xmlns:a16="http://schemas.microsoft.com/office/drawing/2014/main" id="{5F5AAA03-D966-6340-A46A-2923E579AA1F}"/>
              </a:ext>
            </a:extLst>
          </p:cNvPr>
          <p:cNvSpPr>
            <a:spLocks noGrp="1"/>
          </p:cNvSpPr>
          <p:nvPr>
            <p:ph type="body" sz="quarter" idx="21"/>
          </p:nvPr>
        </p:nvSpPr>
        <p:spPr>
          <a:xfrm>
            <a:off x="8283785" y="3885174"/>
            <a:ext cx="3600000" cy="2219064"/>
          </a:xfrm>
          <a:prstGeom prst="roundRect">
            <a:avLst>
              <a:gd name="adj" fmla="val 12070"/>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4">
            <a:extLst>
              <a:ext uri="{FF2B5EF4-FFF2-40B4-BE49-F238E27FC236}">
                <a16:creationId xmlns:a16="http://schemas.microsoft.com/office/drawing/2014/main" id="{77CB76D8-34D2-D444-87BD-568EDF46C623}"/>
              </a:ext>
            </a:extLst>
          </p:cNvPr>
          <p:cNvSpPr>
            <a:spLocks noGrp="1"/>
          </p:cNvSpPr>
          <p:nvPr>
            <p:ph type="body" sz="quarter" idx="22"/>
          </p:nvPr>
        </p:nvSpPr>
        <p:spPr>
          <a:xfrm>
            <a:off x="12139093" y="4997282"/>
            <a:ext cx="3600000" cy="1955666"/>
          </a:xfrm>
          <a:prstGeom prst="roundRect">
            <a:avLst>
              <a:gd name="adj" fmla="val 14597"/>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4">
            <a:extLst>
              <a:ext uri="{FF2B5EF4-FFF2-40B4-BE49-F238E27FC236}">
                <a16:creationId xmlns:a16="http://schemas.microsoft.com/office/drawing/2014/main" id="{CFE68E88-E1E2-534B-BBAE-48B48C16096C}"/>
              </a:ext>
            </a:extLst>
          </p:cNvPr>
          <p:cNvSpPr>
            <a:spLocks noGrp="1"/>
          </p:cNvSpPr>
          <p:nvPr>
            <p:ph type="body" sz="quarter" idx="11"/>
          </p:nvPr>
        </p:nvSpPr>
        <p:spPr>
          <a:xfrm>
            <a:off x="5914380" y="3591912"/>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a:extLst>
              <a:ext uri="{FF2B5EF4-FFF2-40B4-BE49-F238E27FC236}">
                <a16:creationId xmlns:a16="http://schemas.microsoft.com/office/drawing/2014/main" id="{88E143BB-F8F8-5740-81F5-CAAF98E70890}"/>
              </a:ext>
            </a:extLst>
          </p:cNvPr>
          <p:cNvSpPr>
            <a:spLocks noGrp="1"/>
          </p:cNvSpPr>
          <p:nvPr>
            <p:ph type="body" sz="quarter" idx="12"/>
          </p:nvPr>
        </p:nvSpPr>
        <p:spPr>
          <a:xfrm>
            <a:off x="9782045" y="3591912"/>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4">
            <a:extLst>
              <a:ext uri="{FF2B5EF4-FFF2-40B4-BE49-F238E27FC236}">
                <a16:creationId xmlns:a16="http://schemas.microsoft.com/office/drawing/2014/main" id="{EE6CF8FF-E732-F34C-B16F-7C3B4D4379CA}"/>
              </a:ext>
            </a:extLst>
          </p:cNvPr>
          <p:cNvSpPr>
            <a:spLocks noGrp="1"/>
          </p:cNvSpPr>
          <p:nvPr>
            <p:ph type="body" sz="quarter" idx="13"/>
          </p:nvPr>
        </p:nvSpPr>
        <p:spPr>
          <a:xfrm>
            <a:off x="13662067" y="4691664"/>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6580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EC7D7E-1FEC-8244-B269-E551EB5F2A67}"/>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11" name="Title Placeholder 1">
            <a:extLst>
              <a:ext uri="{FF2B5EF4-FFF2-40B4-BE49-F238E27FC236}">
                <a16:creationId xmlns:a16="http://schemas.microsoft.com/office/drawing/2014/main" id="{08D6BF82-EAF0-414E-8511-EF89B8218FD7}"/>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7" name="Text Placeholder 4">
            <a:extLst>
              <a:ext uri="{FF2B5EF4-FFF2-40B4-BE49-F238E27FC236}">
                <a16:creationId xmlns:a16="http://schemas.microsoft.com/office/drawing/2014/main" id="{F7132E52-E6C1-6746-8135-7BB2335DBB60}"/>
              </a:ext>
            </a:extLst>
          </p:cNvPr>
          <p:cNvSpPr>
            <a:spLocks noGrp="1"/>
          </p:cNvSpPr>
          <p:nvPr>
            <p:ph type="body" sz="quarter" idx="10"/>
          </p:nvPr>
        </p:nvSpPr>
        <p:spPr>
          <a:xfrm>
            <a:off x="1333500" y="1912938"/>
            <a:ext cx="2085975" cy="546100"/>
          </a:xfrm>
          <a:prstGeom prst="roundRect">
            <a:avLst>
              <a:gd name="adj" fmla="val 50000"/>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4">
            <a:extLst>
              <a:ext uri="{FF2B5EF4-FFF2-40B4-BE49-F238E27FC236}">
                <a16:creationId xmlns:a16="http://schemas.microsoft.com/office/drawing/2014/main" id="{A7D9E99E-7797-2D4F-BCE1-171C80A642C7}"/>
              </a:ext>
            </a:extLst>
          </p:cNvPr>
          <p:cNvSpPr>
            <a:spLocks noGrp="1"/>
          </p:cNvSpPr>
          <p:nvPr>
            <p:ph type="body" sz="quarter" idx="18"/>
          </p:nvPr>
        </p:nvSpPr>
        <p:spPr>
          <a:xfrm>
            <a:off x="499029" y="3603818"/>
            <a:ext cx="3600000" cy="1954019"/>
          </a:xfrm>
          <a:prstGeom prst="roundRect">
            <a:avLst>
              <a:gd name="adj" fmla="val 13735"/>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4">
            <a:extLst>
              <a:ext uri="{FF2B5EF4-FFF2-40B4-BE49-F238E27FC236}">
                <a16:creationId xmlns:a16="http://schemas.microsoft.com/office/drawing/2014/main" id="{61F04CEE-5AD9-BF4C-9377-EDFD68334FB7}"/>
              </a:ext>
            </a:extLst>
          </p:cNvPr>
          <p:cNvSpPr>
            <a:spLocks noGrp="1"/>
          </p:cNvSpPr>
          <p:nvPr>
            <p:ph type="body" sz="quarter" idx="19"/>
          </p:nvPr>
        </p:nvSpPr>
        <p:spPr>
          <a:xfrm>
            <a:off x="2046716" y="3310557"/>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AB7496E7-94AE-E843-9532-DF09927DB602}"/>
              </a:ext>
            </a:extLst>
          </p:cNvPr>
          <p:cNvSpPr>
            <a:spLocks noGrp="1"/>
          </p:cNvSpPr>
          <p:nvPr>
            <p:ph type="body" sz="quarter" idx="20"/>
          </p:nvPr>
        </p:nvSpPr>
        <p:spPr>
          <a:xfrm>
            <a:off x="6328794" y="2479271"/>
            <a:ext cx="3600000" cy="1086998"/>
          </a:xfrm>
          <a:prstGeom prst="roundRect">
            <a:avLst>
              <a:gd name="adj" fmla="val 2543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4">
            <a:extLst>
              <a:ext uri="{FF2B5EF4-FFF2-40B4-BE49-F238E27FC236}">
                <a16:creationId xmlns:a16="http://schemas.microsoft.com/office/drawing/2014/main" id="{592FB5D1-2B61-FA49-A28E-18888CE73490}"/>
              </a:ext>
            </a:extLst>
          </p:cNvPr>
          <p:cNvSpPr>
            <a:spLocks noGrp="1"/>
          </p:cNvSpPr>
          <p:nvPr>
            <p:ph type="body" sz="quarter" idx="21"/>
          </p:nvPr>
        </p:nvSpPr>
        <p:spPr>
          <a:xfrm>
            <a:off x="6328794" y="3879446"/>
            <a:ext cx="3600000" cy="1086998"/>
          </a:xfrm>
          <a:prstGeom prst="roundRect">
            <a:avLst>
              <a:gd name="adj" fmla="val 2543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A9B0EE02-23D3-9548-A411-515A592B3762}"/>
              </a:ext>
            </a:extLst>
          </p:cNvPr>
          <p:cNvSpPr>
            <a:spLocks noGrp="1"/>
          </p:cNvSpPr>
          <p:nvPr>
            <p:ph type="body" sz="quarter" idx="22"/>
          </p:nvPr>
        </p:nvSpPr>
        <p:spPr>
          <a:xfrm>
            <a:off x="6328794" y="5565371"/>
            <a:ext cx="3600000" cy="1086998"/>
          </a:xfrm>
          <a:prstGeom prst="roundRect">
            <a:avLst>
              <a:gd name="adj" fmla="val 2543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4">
            <a:extLst>
              <a:ext uri="{FF2B5EF4-FFF2-40B4-BE49-F238E27FC236}">
                <a16:creationId xmlns:a16="http://schemas.microsoft.com/office/drawing/2014/main" id="{29D9D944-81D7-C846-8170-8FFA8009F441}"/>
              </a:ext>
            </a:extLst>
          </p:cNvPr>
          <p:cNvSpPr>
            <a:spLocks noGrp="1"/>
          </p:cNvSpPr>
          <p:nvPr>
            <p:ph type="body" sz="quarter" idx="23"/>
          </p:nvPr>
        </p:nvSpPr>
        <p:spPr>
          <a:xfrm>
            <a:off x="12143341" y="2217931"/>
            <a:ext cx="3600000" cy="2748513"/>
          </a:xfrm>
          <a:prstGeom prst="roundRect">
            <a:avLst>
              <a:gd name="adj" fmla="val 9576"/>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4">
            <a:extLst>
              <a:ext uri="{FF2B5EF4-FFF2-40B4-BE49-F238E27FC236}">
                <a16:creationId xmlns:a16="http://schemas.microsoft.com/office/drawing/2014/main" id="{61A007B5-1713-8844-B5B3-590F2A4E7941}"/>
              </a:ext>
            </a:extLst>
          </p:cNvPr>
          <p:cNvSpPr>
            <a:spLocks noGrp="1"/>
          </p:cNvSpPr>
          <p:nvPr>
            <p:ph type="body" sz="quarter" idx="24"/>
          </p:nvPr>
        </p:nvSpPr>
        <p:spPr>
          <a:xfrm>
            <a:off x="13691028" y="1924670"/>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4">
            <a:extLst>
              <a:ext uri="{FF2B5EF4-FFF2-40B4-BE49-F238E27FC236}">
                <a16:creationId xmlns:a16="http://schemas.microsoft.com/office/drawing/2014/main" id="{2CBFB8F2-2202-CB48-AB72-15744CCE2A5C}"/>
              </a:ext>
            </a:extLst>
          </p:cNvPr>
          <p:cNvSpPr>
            <a:spLocks noGrp="1"/>
          </p:cNvSpPr>
          <p:nvPr>
            <p:ph type="body" sz="quarter" idx="25"/>
          </p:nvPr>
        </p:nvSpPr>
        <p:spPr>
          <a:xfrm>
            <a:off x="12143341" y="5704081"/>
            <a:ext cx="3600000" cy="1515250"/>
          </a:xfrm>
          <a:prstGeom prst="roundRect">
            <a:avLst>
              <a:gd name="adj" fmla="val 18450"/>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4">
            <a:extLst>
              <a:ext uri="{FF2B5EF4-FFF2-40B4-BE49-F238E27FC236}">
                <a16:creationId xmlns:a16="http://schemas.microsoft.com/office/drawing/2014/main" id="{D72C5A73-9FB1-0042-AAC5-13184DC26E70}"/>
              </a:ext>
            </a:extLst>
          </p:cNvPr>
          <p:cNvSpPr>
            <a:spLocks noGrp="1"/>
          </p:cNvSpPr>
          <p:nvPr>
            <p:ph type="body" sz="quarter" idx="26"/>
          </p:nvPr>
        </p:nvSpPr>
        <p:spPr>
          <a:xfrm>
            <a:off x="13691028" y="5410819"/>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970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123D3ED-2C33-E546-AF5D-93DBEBF605CD}"/>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11" name="Title Placeholder 1">
            <a:extLst>
              <a:ext uri="{FF2B5EF4-FFF2-40B4-BE49-F238E27FC236}">
                <a16:creationId xmlns:a16="http://schemas.microsoft.com/office/drawing/2014/main" id="{24266F72-7AD3-1247-97E0-5B3D1D2CCDA2}"/>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7" name="Text Placeholder 4">
            <a:extLst>
              <a:ext uri="{FF2B5EF4-FFF2-40B4-BE49-F238E27FC236}">
                <a16:creationId xmlns:a16="http://schemas.microsoft.com/office/drawing/2014/main" id="{849BE2DD-BED4-A249-91C3-AC52C00D3453}"/>
              </a:ext>
            </a:extLst>
          </p:cNvPr>
          <p:cNvSpPr>
            <a:spLocks noGrp="1"/>
          </p:cNvSpPr>
          <p:nvPr>
            <p:ph type="body" sz="quarter" idx="10"/>
          </p:nvPr>
        </p:nvSpPr>
        <p:spPr>
          <a:xfrm>
            <a:off x="1277331" y="1627188"/>
            <a:ext cx="2085975" cy="546100"/>
          </a:xfrm>
          <a:prstGeom prst="roundRect">
            <a:avLst>
              <a:gd name="adj" fmla="val 50000"/>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4">
            <a:extLst>
              <a:ext uri="{FF2B5EF4-FFF2-40B4-BE49-F238E27FC236}">
                <a16:creationId xmlns:a16="http://schemas.microsoft.com/office/drawing/2014/main" id="{0453E801-7A96-6E43-827F-8C4466F307A0}"/>
              </a:ext>
            </a:extLst>
          </p:cNvPr>
          <p:cNvSpPr>
            <a:spLocks noGrp="1"/>
          </p:cNvSpPr>
          <p:nvPr>
            <p:ph type="body" sz="quarter" idx="18"/>
          </p:nvPr>
        </p:nvSpPr>
        <p:spPr>
          <a:xfrm>
            <a:off x="520318" y="4718243"/>
            <a:ext cx="3600000" cy="1682557"/>
          </a:xfrm>
          <a:prstGeom prst="roundRect">
            <a:avLst>
              <a:gd name="adj" fmla="val 17132"/>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4">
            <a:extLst>
              <a:ext uri="{FF2B5EF4-FFF2-40B4-BE49-F238E27FC236}">
                <a16:creationId xmlns:a16="http://schemas.microsoft.com/office/drawing/2014/main" id="{AC9CB6D6-EEC7-B54F-A02E-7F02C09D2DE7}"/>
              </a:ext>
            </a:extLst>
          </p:cNvPr>
          <p:cNvSpPr>
            <a:spLocks noGrp="1"/>
          </p:cNvSpPr>
          <p:nvPr>
            <p:ph type="body" sz="quarter" idx="19"/>
          </p:nvPr>
        </p:nvSpPr>
        <p:spPr>
          <a:xfrm>
            <a:off x="2050318" y="4425757"/>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2976C477-1C52-B341-8979-32D1D7C78A68}"/>
              </a:ext>
            </a:extLst>
          </p:cNvPr>
          <p:cNvSpPr>
            <a:spLocks noGrp="1"/>
          </p:cNvSpPr>
          <p:nvPr>
            <p:ph type="body" sz="quarter" idx="20"/>
          </p:nvPr>
        </p:nvSpPr>
        <p:spPr>
          <a:xfrm>
            <a:off x="9078306" y="1627188"/>
            <a:ext cx="2085975" cy="546100"/>
          </a:xfrm>
          <a:prstGeom prst="roundRect">
            <a:avLst>
              <a:gd name="adj" fmla="val 50000"/>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4">
            <a:extLst>
              <a:ext uri="{FF2B5EF4-FFF2-40B4-BE49-F238E27FC236}">
                <a16:creationId xmlns:a16="http://schemas.microsoft.com/office/drawing/2014/main" id="{7B111DDB-CFDB-CC4C-ABA8-4B352EB91448}"/>
              </a:ext>
            </a:extLst>
          </p:cNvPr>
          <p:cNvSpPr>
            <a:spLocks noGrp="1"/>
          </p:cNvSpPr>
          <p:nvPr>
            <p:ph type="body" sz="quarter" idx="21"/>
          </p:nvPr>
        </p:nvSpPr>
        <p:spPr>
          <a:xfrm>
            <a:off x="12150343" y="2517968"/>
            <a:ext cx="3600000" cy="1682557"/>
          </a:xfrm>
          <a:prstGeom prst="roundRect">
            <a:avLst>
              <a:gd name="adj" fmla="val 17132"/>
            </a:avLst>
          </a:prstGeom>
          <a:solidFill>
            <a:srgbClr val="41B6E6"/>
          </a:solidFill>
          <a:ln>
            <a:no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448049F4-D21D-D34A-803C-65FC3BBF18F6}"/>
              </a:ext>
            </a:extLst>
          </p:cNvPr>
          <p:cNvSpPr>
            <a:spLocks noGrp="1"/>
          </p:cNvSpPr>
          <p:nvPr>
            <p:ph type="body" sz="quarter" idx="22"/>
          </p:nvPr>
        </p:nvSpPr>
        <p:spPr>
          <a:xfrm>
            <a:off x="4392231" y="2789431"/>
            <a:ext cx="3600000" cy="1928812"/>
          </a:xfrm>
          <a:prstGeom prst="roundRect">
            <a:avLst>
              <a:gd name="adj" fmla="val 14910"/>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4">
            <a:extLst>
              <a:ext uri="{FF2B5EF4-FFF2-40B4-BE49-F238E27FC236}">
                <a16:creationId xmlns:a16="http://schemas.microsoft.com/office/drawing/2014/main" id="{517E9401-8F1A-8E46-ADE3-5DCD917B5BFE}"/>
              </a:ext>
            </a:extLst>
          </p:cNvPr>
          <p:cNvSpPr>
            <a:spLocks noGrp="1"/>
          </p:cNvSpPr>
          <p:nvPr>
            <p:ph type="body" sz="quarter" idx="23"/>
          </p:nvPr>
        </p:nvSpPr>
        <p:spPr>
          <a:xfrm>
            <a:off x="5922231" y="2496945"/>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4">
            <a:extLst>
              <a:ext uri="{FF2B5EF4-FFF2-40B4-BE49-F238E27FC236}">
                <a16:creationId xmlns:a16="http://schemas.microsoft.com/office/drawing/2014/main" id="{302C3DFF-40D0-5E41-8446-FD9FE5752A7B}"/>
              </a:ext>
            </a:extLst>
          </p:cNvPr>
          <p:cNvSpPr>
            <a:spLocks noGrp="1"/>
          </p:cNvSpPr>
          <p:nvPr>
            <p:ph type="body" sz="quarter" idx="24"/>
          </p:nvPr>
        </p:nvSpPr>
        <p:spPr>
          <a:xfrm>
            <a:off x="4392230" y="5846956"/>
            <a:ext cx="3600000" cy="1152000"/>
          </a:xfrm>
          <a:prstGeom prst="roundRect">
            <a:avLst>
              <a:gd name="adj" fmla="val 2705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4">
            <a:extLst>
              <a:ext uri="{FF2B5EF4-FFF2-40B4-BE49-F238E27FC236}">
                <a16:creationId xmlns:a16="http://schemas.microsoft.com/office/drawing/2014/main" id="{A7EDB9ED-5A48-F345-87AC-07CA65016F12}"/>
              </a:ext>
            </a:extLst>
          </p:cNvPr>
          <p:cNvSpPr>
            <a:spLocks noGrp="1"/>
          </p:cNvSpPr>
          <p:nvPr>
            <p:ph type="body" sz="quarter" idx="25"/>
          </p:nvPr>
        </p:nvSpPr>
        <p:spPr>
          <a:xfrm>
            <a:off x="5922230" y="5554469"/>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4">
            <a:extLst>
              <a:ext uri="{FF2B5EF4-FFF2-40B4-BE49-F238E27FC236}">
                <a16:creationId xmlns:a16="http://schemas.microsoft.com/office/drawing/2014/main" id="{1305597A-3414-0C44-A99A-D1417295384A}"/>
              </a:ext>
            </a:extLst>
          </p:cNvPr>
          <p:cNvSpPr>
            <a:spLocks noGrp="1"/>
          </p:cNvSpPr>
          <p:nvPr>
            <p:ph type="body" sz="quarter" idx="26"/>
          </p:nvPr>
        </p:nvSpPr>
        <p:spPr>
          <a:xfrm>
            <a:off x="8264143" y="4846831"/>
            <a:ext cx="3600000" cy="2954144"/>
          </a:xfrm>
          <a:prstGeom prst="roundRect">
            <a:avLst>
              <a:gd name="adj" fmla="val 1007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4">
            <a:extLst>
              <a:ext uri="{FF2B5EF4-FFF2-40B4-BE49-F238E27FC236}">
                <a16:creationId xmlns:a16="http://schemas.microsoft.com/office/drawing/2014/main" id="{2CEDFBFE-0B79-2D44-A453-62292C179674}"/>
              </a:ext>
            </a:extLst>
          </p:cNvPr>
          <p:cNvSpPr>
            <a:spLocks noGrp="1"/>
          </p:cNvSpPr>
          <p:nvPr>
            <p:ph type="body" sz="quarter" idx="27"/>
          </p:nvPr>
        </p:nvSpPr>
        <p:spPr>
          <a:xfrm>
            <a:off x="9794143" y="4554345"/>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1195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E4A5874-57A5-5B41-BA73-24052398F880}"/>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10" name="Title Placeholder 1">
            <a:extLst>
              <a:ext uri="{FF2B5EF4-FFF2-40B4-BE49-F238E27FC236}">
                <a16:creationId xmlns:a16="http://schemas.microsoft.com/office/drawing/2014/main" id="{4D367F67-E078-E14A-84CD-4EC0AB77802D}"/>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14" name="Text Placeholder 4">
            <a:extLst>
              <a:ext uri="{FF2B5EF4-FFF2-40B4-BE49-F238E27FC236}">
                <a16:creationId xmlns:a16="http://schemas.microsoft.com/office/drawing/2014/main" id="{E82F441D-E6A9-C84C-99D7-2775FCC1FFF4}"/>
              </a:ext>
            </a:extLst>
          </p:cNvPr>
          <p:cNvSpPr>
            <a:spLocks noGrp="1"/>
          </p:cNvSpPr>
          <p:nvPr>
            <p:ph type="body" sz="quarter" idx="20"/>
          </p:nvPr>
        </p:nvSpPr>
        <p:spPr>
          <a:xfrm>
            <a:off x="4391407" y="4728136"/>
            <a:ext cx="3600000" cy="3058552"/>
          </a:xfrm>
          <a:prstGeom prst="roundRect">
            <a:avLst>
              <a:gd name="adj" fmla="val 973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4">
            <a:extLst>
              <a:ext uri="{FF2B5EF4-FFF2-40B4-BE49-F238E27FC236}">
                <a16:creationId xmlns:a16="http://schemas.microsoft.com/office/drawing/2014/main" id="{776B99FC-24E7-0545-A131-7C64CA2EA970}"/>
              </a:ext>
            </a:extLst>
          </p:cNvPr>
          <p:cNvSpPr>
            <a:spLocks noGrp="1"/>
          </p:cNvSpPr>
          <p:nvPr>
            <p:ph type="body" sz="quarter" idx="11"/>
          </p:nvPr>
        </p:nvSpPr>
        <p:spPr>
          <a:xfrm>
            <a:off x="5914380" y="4434874"/>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4">
            <a:extLst>
              <a:ext uri="{FF2B5EF4-FFF2-40B4-BE49-F238E27FC236}">
                <a16:creationId xmlns:a16="http://schemas.microsoft.com/office/drawing/2014/main" id="{6714AEF3-E8D8-B54B-832F-DA865C891FF0}"/>
              </a:ext>
            </a:extLst>
          </p:cNvPr>
          <p:cNvSpPr>
            <a:spLocks noGrp="1"/>
          </p:cNvSpPr>
          <p:nvPr>
            <p:ph type="body" sz="quarter" idx="21"/>
          </p:nvPr>
        </p:nvSpPr>
        <p:spPr>
          <a:xfrm>
            <a:off x="533782" y="2442136"/>
            <a:ext cx="3600000" cy="2829952"/>
          </a:xfrm>
          <a:prstGeom prst="roundRect">
            <a:avLst>
              <a:gd name="adj" fmla="val 9734"/>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4">
            <a:extLst>
              <a:ext uri="{FF2B5EF4-FFF2-40B4-BE49-F238E27FC236}">
                <a16:creationId xmlns:a16="http://schemas.microsoft.com/office/drawing/2014/main" id="{3C87017F-C17D-F74F-A46E-E6718D65CAE6}"/>
              </a:ext>
            </a:extLst>
          </p:cNvPr>
          <p:cNvSpPr>
            <a:spLocks noGrp="1"/>
          </p:cNvSpPr>
          <p:nvPr>
            <p:ph type="body" sz="quarter" idx="22"/>
          </p:nvPr>
        </p:nvSpPr>
        <p:spPr>
          <a:xfrm>
            <a:off x="2056755" y="2148874"/>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4">
            <a:extLst>
              <a:ext uri="{FF2B5EF4-FFF2-40B4-BE49-F238E27FC236}">
                <a16:creationId xmlns:a16="http://schemas.microsoft.com/office/drawing/2014/main" id="{B0839CD0-06FA-CE4C-ADF1-84DE8D03E3B1}"/>
              </a:ext>
            </a:extLst>
          </p:cNvPr>
          <p:cNvSpPr>
            <a:spLocks noGrp="1"/>
          </p:cNvSpPr>
          <p:nvPr>
            <p:ph type="body" sz="quarter" idx="23"/>
          </p:nvPr>
        </p:nvSpPr>
        <p:spPr>
          <a:xfrm>
            <a:off x="8263319" y="3570848"/>
            <a:ext cx="3600000" cy="2829952"/>
          </a:xfrm>
          <a:prstGeom prst="roundRect">
            <a:avLst>
              <a:gd name="adj" fmla="val 11753"/>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4">
            <a:extLst>
              <a:ext uri="{FF2B5EF4-FFF2-40B4-BE49-F238E27FC236}">
                <a16:creationId xmlns:a16="http://schemas.microsoft.com/office/drawing/2014/main" id="{E6D5E814-97CD-5541-B9A0-A8FA4AE84C9D}"/>
              </a:ext>
            </a:extLst>
          </p:cNvPr>
          <p:cNvSpPr>
            <a:spLocks noGrp="1"/>
          </p:cNvSpPr>
          <p:nvPr>
            <p:ph type="body" sz="quarter" idx="24"/>
          </p:nvPr>
        </p:nvSpPr>
        <p:spPr>
          <a:xfrm>
            <a:off x="9786292" y="3277586"/>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4">
            <a:extLst>
              <a:ext uri="{FF2B5EF4-FFF2-40B4-BE49-F238E27FC236}">
                <a16:creationId xmlns:a16="http://schemas.microsoft.com/office/drawing/2014/main" id="{EF2F654C-728C-A146-80F9-FC30B03FA803}"/>
              </a:ext>
            </a:extLst>
          </p:cNvPr>
          <p:cNvSpPr>
            <a:spLocks noGrp="1"/>
          </p:cNvSpPr>
          <p:nvPr>
            <p:ph type="body" sz="quarter" idx="25"/>
          </p:nvPr>
        </p:nvSpPr>
        <p:spPr>
          <a:xfrm>
            <a:off x="12149519" y="2999348"/>
            <a:ext cx="3600000" cy="1844115"/>
          </a:xfrm>
          <a:prstGeom prst="roundRect">
            <a:avLst>
              <a:gd name="adj" fmla="val 15932"/>
            </a:avLst>
          </a:prstGeom>
          <a:solidFill>
            <a:schemeClr val="bg1"/>
          </a:solidFill>
          <a:ln>
            <a:solidFill>
              <a:srgbClr val="245EA9"/>
            </a:solidFill>
          </a:ln>
        </p:spPr>
        <p:txBody>
          <a:bodyPr t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4">
            <a:extLst>
              <a:ext uri="{FF2B5EF4-FFF2-40B4-BE49-F238E27FC236}">
                <a16:creationId xmlns:a16="http://schemas.microsoft.com/office/drawing/2014/main" id="{93B0DFB1-204C-DD4B-905A-2C040671F667}"/>
              </a:ext>
            </a:extLst>
          </p:cNvPr>
          <p:cNvSpPr>
            <a:spLocks noGrp="1"/>
          </p:cNvSpPr>
          <p:nvPr>
            <p:ph type="body" sz="quarter" idx="26"/>
          </p:nvPr>
        </p:nvSpPr>
        <p:spPr>
          <a:xfrm>
            <a:off x="13672492" y="2706086"/>
            <a:ext cx="540000" cy="540000"/>
          </a:xfrm>
          <a:prstGeom prst="ellipse">
            <a:avLst/>
          </a:prstGeom>
          <a:solidFill>
            <a:srgbClr val="245EA9"/>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5470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7061269-17E9-9245-8305-467291C6F4CF}"/>
              </a:ext>
            </a:extLst>
          </p:cNvPr>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
        <p:nvSpPr>
          <p:cNvPr id="4" name="Title Placeholder 1">
            <a:extLst>
              <a:ext uri="{FF2B5EF4-FFF2-40B4-BE49-F238E27FC236}">
                <a16:creationId xmlns:a16="http://schemas.microsoft.com/office/drawing/2014/main" id="{54A01C31-BB37-6647-AA60-4125876DA3FE}"/>
              </a:ext>
            </a:extLst>
          </p:cNvPr>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5" name="Text Placeholder 15">
            <a:extLst>
              <a:ext uri="{FF2B5EF4-FFF2-40B4-BE49-F238E27FC236}">
                <a16:creationId xmlns:a16="http://schemas.microsoft.com/office/drawing/2014/main" id="{919EB612-41C6-DD44-A171-40F1331A70BD}"/>
              </a:ext>
            </a:extLst>
          </p:cNvPr>
          <p:cNvSpPr>
            <a:spLocks noGrp="1"/>
          </p:cNvSpPr>
          <p:nvPr>
            <p:ph type="body" sz="quarter" idx="11"/>
          </p:nvPr>
        </p:nvSpPr>
        <p:spPr>
          <a:xfrm>
            <a:off x="442913" y="1560514"/>
            <a:ext cx="7442303" cy="4923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213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860" y="534390"/>
            <a:ext cx="14022170" cy="1244115"/>
          </a:xfrm>
          <a:prstGeom prst="rect">
            <a:avLst/>
          </a:prstGeom>
        </p:spPr>
        <p:txBody>
          <a:bodyPr vert="horz" lIns="91440" tIns="45720" rIns="91440" bIns="45720" rtlCol="0" anchor="t">
            <a:noAutofit/>
          </a:bodyPr>
          <a:lstStyle/>
          <a:p>
            <a:r>
              <a:rPr lang="en-GB"/>
              <a:t>Click to edit Master title style</a:t>
            </a:r>
            <a:endParaRPr lang="en-US"/>
          </a:p>
        </p:txBody>
      </p:sp>
      <p:sp>
        <p:nvSpPr>
          <p:cNvPr id="3" name="Text Placeholder 2"/>
          <p:cNvSpPr>
            <a:spLocks noGrp="1"/>
          </p:cNvSpPr>
          <p:nvPr>
            <p:ph type="body" idx="1"/>
          </p:nvPr>
        </p:nvSpPr>
        <p:spPr>
          <a:xfrm>
            <a:off x="442860" y="1560170"/>
            <a:ext cx="14022170" cy="5801783"/>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p:cNvSpPr>
            <a:spLocks noGrp="1"/>
          </p:cNvSpPr>
          <p:nvPr>
            <p:ph type="sldNum" sz="quarter" idx="4"/>
          </p:nvPr>
        </p:nvSpPr>
        <p:spPr>
          <a:xfrm>
            <a:off x="376600" y="8302857"/>
            <a:ext cx="3657957" cy="486833"/>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fld id="{F68B15A4-E55F-C047-8706-F70E7B15C889}" type="slidenum">
              <a:rPr lang="en-US" smtClean="0"/>
              <a:pPr/>
              <a:t>‹#›</a:t>
            </a:fld>
            <a:endParaRPr lang="en-US"/>
          </a:p>
        </p:txBody>
      </p:sp>
    </p:spTree>
    <p:extLst>
      <p:ext uri="{BB962C8B-B14F-4D97-AF65-F5344CB8AC3E}">
        <p14:creationId xmlns:p14="http://schemas.microsoft.com/office/powerpoint/2010/main" val="2316476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4" r:id="rId9"/>
    <p:sldLayoutId id="2147483673" r:id="rId10"/>
    <p:sldLayoutId id="2147483672" r:id="rId11"/>
    <p:sldLayoutId id="2147483671" r:id="rId12"/>
    <p:sldLayoutId id="2147483675" r:id="rId13"/>
    <p:sldLayoutId id="2147483677" r:id="rId14"/>
  </p:sldLayoutIdLst>
  <p:hf hdr="0" ftr="0" dt="0"/>
  <p:txStyles>
    <p:titleStyle>
      <a:lvl1pPr algn="l" defTabSz="1219170" rtl="0" eaLnBrk="1" latinLnBrk="0" hangingPunct="1">
        <a:lnSpc>
          <a:spcPct val="90000"/>
        </a:lnSpc>
        <a:spcBef>
          <a:spcPct val="0"/>
        </a:spcBef>
        <a:buNone/>
        <a:defRPr sz="4400" b="1" i="0" kern="1200">
          <a:solidFill>
            <a:srgbClr val="245EA9"/>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333"/>
        </a:spcBef>
        <a:spcAft>
          <a:spcPts val="1200"/>
        </a:spcAft>
        <a:buFont typeface="Arial" panose="020B0604020202020204" pitchFamily="34" charset="0"/>
        <a:buNone/>
        <a:defRPr sz="3000" b="0" i="0" kern="1200">
          <a:solidFill>
            <a:srgbClr val="41B6E6"/>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667"/>
        </a:spcBef>
        <a:spcAft>
          <a:spcPts val="1200"/>
        </a:spcAft>
        <a:buFont typeface="Arial" panose="020B0604020202020204" pitchFamily="34" charset="0"/>
        <a:buNone/>
        <a:defRPr sz="2400" b="1" i="0" kern="1200">
          <a:solidFill>
            <a:srgbClr val="41B6E6"/>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267"/>
        </a:spcBef>
        <a:spcAft>
          <a:spcPts val="600"/>
        </a:spcAft>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667"/>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hyperlink" Target="https://www.nhsbt.nhs.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blood.co.uk." TargetMode="Externa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bbmr.co.uk" TargetMode="External"/><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dkms.org.uk/" TargetMode="External"/><Relationship Id="rId4" Type="http://schemas.openxmlformats.org/officeDocument/2006/relationships/hyperlink" Target="http://anthonynolan.org/Health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youtube.com/watch?v=YhIisa9KxIk"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organdonation.nhs.uk/register-your-decision"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A328B-0164-8C49-B138-697445CD5FF7}"/>
              </a:ext>
            </a:extLst>
          </p:cNvPr>
          <p:cNvSpPr>
            <a:spLocks noGrp="1"/>
          </p:cNvSpPr>
          <p:nvPr>
            <p:ph type="body" sz="quarter" idx="11"/>
          </p:nvPr>
        </p:nvSpPr>
        <p:spPr>
          <a:xfrm>
            <a:off x="442913" y="1560514"/>
            <a:ext cx="6008687" cy="4923414"/>
          </a:xfrm>
        </p:spPr>
        <p:txBody>
          <a:bodyPr/>
          <a:lstStyle/>
          <a:p>
            <a:pPr lvl="3"/>
            <a:r>
              <a:rPr lang="en-NZ" dirty="0"/>
              <a:t>NHS Blood and Transplant (NHSBT) works to </a:t>
            </a:r>
            <a:r>
              <a:rPr lang="en-NZ" b="1" dirty="0"/>
              <a:t>save</a:t>
            </a:r>
            <a:r>
              <a:rPr lang="en-NZ" dirty="0"/>
              <a:t> and </a:t>
            </a:r>
            <a:r>
              <a:rPr lang="en-NZ" b="1" dirty="0"/>
              <a:t>improve thousands of lives</a:t>
            </a:r>
            <a:r>
              <a:rPr lang="en-NZ" dirty="0"/>
              <a:t> every year through </a:t>
            </a:r>
            <a:r>
              <a:rPr lang="en-NZ" b="1" dirty="0"/>
              <a:t>blood, organ, tissue</a:t>
            </a:r>
            <a:r>
              <a:rPr lang="en-NZ" dirty="0"/>
              <a:t> and </a:t>
            </a:r>
            <a:r>
              <a:rPr lang="en-NZ" b="1" dirty="0"/>
              <a:t>stem cell</a:t>
            </a:r>
            <a:r>
              <a:rPr lang="en-NZ" dirty="0"/>
              <a:t> donation.</a:t>
            </a:r>
          </a:p>
          <a:p>
            <a:pPr lvl="3"/>
            <a:r>
              <a:rPr lang="en-NZ" dirty="0"/>
              <a:t>Our service relies on the generosity of volunteer donors. Each year in England donors give around </a:t>
            </a:r>
            <a:r>
              <a:rPr lang="en-NZ" b="1" dirty="0"/>
              <a:t>1.4 million donations of blood*</a:t>
            </a:r>
            <a:r>
              <a:rPr lang="en-NZ" dirty="0"/>
              <a:t> and </a:t>
            </a:r>
            <a:r>
              <a:rPr lang="en-NZ" b="1" dirty="0"/>
              <a:t>4,000 organs*</a:t>
            </a:r>
            <a:r>
              <a:rPr lang="en-NZ" dirty="0"/>
              <a:t>. But </a:t>
            </a:r>
            <a:r>
              <a:rPr lang="en-NZ" b="1" dirty="0"/>
              <a:t>more young donors are needed</a:t>
            </a:r>
            <a:r>
              <a:rPr lang="en-NZ" dirty="0"/>
              <a:t> to help save more lives.</a:t>
            </a:r>
          </a:p>
          <a:p>
            <a:pPr lvl="3"/>
            <a:r>
              <a:rPr lang="en-NZ" dirty="0"/>
              <a:t>Our hope is that these resources, developed in collaboration with Anthony Nolan, will </a:t>
            </a:r>
            <a:r>
              <a:rPr lang="en-NZ" b="1" dirty="0"/>
              <a:t>educate</a:t>
            </a:r>
            <a:r>
              <a:rPr lang="en-NZ" dirty="0"/>
              <a:t> students about blood, organ and stem cell donation, and </a:t>
            </a:r>
            <a:r>
              <a:rPr lang="en-NZ" b="1" dirty="0"/>
              <a:t>empower</a:t>
            </a:r>
            <a:r>
              <a:rPr lang="en-NZ" dirty="0"/>
              <a:t> them to </a:t>
            </a:r>
            <a:r>
              <a:rPr lang="en-NZ" b="1" dirty="0"/>
              <a:t>discuss donation with their families</a:t>
            </a:r>
            <a:r>
              <a:rPr lang="en-NZ" dirty="0"/>
              <a:t> so they can make </a:t>
            </a:r>
            <a:r>
              <a:rPr lang="en-NZ" b="1" dirty="0"/>
              <a:t>informed decisions</a:t>
            </a:r>
            <a:r>
              <a:rPr lang="en-NZ" dirty="0"/>
              <a:t>. </a:t>
            </a:r>
          </a:p>
        </p:txBody>
      </p:sp>
      <p:sp>
        <p:nvSpPr>
          <p:cNvPr id="3" name="Text Placeholder 2">
            <a:extLst>
              <a:ext uri="{FF2B5EF4-FFF2-40B4-BE49-F238E27FC236}">
                <a16:creationId xmlns:a16="http://schemas.microsoft.com/office/drawing/2014/main" id="{DA8ECBE3-B934-F444-97AF-342C3967FBE9}"/>
              </a:ext>
            </a:extLst>
          </p:cNvPr>
          <p:cNvSpPr>
            <a:spLocks noGrp="1"/>
          </p:cNvSpPr>
          <p:nvPr>
            <p:ph type="body" sz="quarter" idx="12"/>
          </p:nvPr>
        </p:nvSpPr>
        <p:spPr>
          <a:xfrm>
            <a:off x="7072168" y="1560514"/>
            <a:ext cx="7442200" cy="406832"/>
          </a:xfrm>
        </p:spPr>
        <p:txBody>
          <a:bodyPr/>
          <a:lstStyle/>
          <a:p>
            <a:r>
              <a:rPr lang="en-NZ"/>
              <a:t>In England:</a:t>
            </a:r>
          </a:p>
        </p:txBody>
      </p:sp>
      <p:pic>
        <p:nvPicPr>
          <p:cNvPr id="10" name="Picture 9">
            <a:extLst>
              <a:ext uri="{FF2B5EF4-FFF2-40B4-BE49-F238E27FC236}">
                <a16:creationId xmlns:a16="http://schemas.microsoft.com/office/drawing/2014/main" id="{15AE8774-3E32-994C-884D-44C1D3C508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92902" y="2086584"/>
            <a:ext cx="4548692" cy="4521200"/>
          </a:xfrm>
          <a:prstGeom prst="rect">
            <a:avLst/>
          </a:prstGeom>
        </p:spPr>
      </p:pic>
      <p:sp>
        <p:nvSpPr>
          <p:cNvPr id="4" name="Slide Number Placeholder 3">
            <a:extLst>
              <a:ext uri="{FF2B5EF4-FFF2-40B4-BE49-F238E27FC236}">
                <a16:creationId xmlns:a16="http://schemas.microsoft.com/office/drawing/2014/main" id="{C8BDB156-1D42-5A44-B3BF-F3CB36093F20}"/>
              </a:ext>
            </a:extLst>
          </p:cNvPr>
          <p:cNvSpPr>
            <a:spLocks noGrp="1"/>
          </p:cNvSpPr>
          <p:nvPr>
            <p:ph type="sldNum" sz="quarter" idx="4"/>
          </p:nvPr>
        </p:nvSpPr>
        <p:spPr/>
        <p:txBody>
          <a:bodyPr/>
          <a:lstStyle/>
          <a:p>
            <a:fld id="{F68B15A4-E55F-C047-8706-F70E7B15C889}" type="slidenum">
              <a:rPr lang="en-US" smtClean="0"/>
              <a:pPr/>
              <a:t>1</a:t>
            </a:fld>
            <a:endParaRPr lang="en-US"/>
          </a:p>
        </p:txBody>
      </p:sp>
      <p:sp>
        <p:nvSpPr>
          <p:cNvPr id="5" name="Text Placeholder 4">
            <a:extLst>
              <a:ext uri="{FF2B5EF4-FFF2-40B4-BE49-F238E27FC236}">
                <a16:creationId xmlns:a16="http://schemas.microsoft.com/office/drawing/2014/main" id="{99B6C53B-9CFB-2E48-9711-AC26E9E71FD6}"/>
              </a:ext>
            </a:extLst>
          </p:cNvPr>
          <p:cNvSpPr>
            <a:spLocks noGrp="1"/>
          </p:cNvSpPr>
          <p:nvPr>
            <p:ph type="body" sz="quarter" idx="13"/>
          </p:nvPr>
        </p:nvSpPr>
        <p:spPr>
          <a:xfrm>
            <a:off x="7761901" y="3304656"/>
            <a:ext cx="3200400" cy="2109328"/>
          </a:xfrm>
        </p:spPr>
        <p:txBody>
          <a:bodyPr/>
          <a:lstStyle/>
          <a:p>
            <a:r>
              <a:rPr lang="en-NZ" b="1" dirty="0">
                <a:solidFill>
                  <a:schemeClr val="bg1"/>
                </a:solidFill>
              </a:rPr>
              <a:t>Nearly 400 new blood donors are needed every day to meet demand</a:t>
            </a:r>
            <a:endParaRPr lang="en-NZ" dirty="0">
              <a:solidFill>
                <a:schemeClr val="bg1"/>
              </a:solidFill>
            </a:endParaRPr>
          </a:p>
        </p:txBody>
      </p:sp>
      <p:sp>
        <p:nvSpPr>
          <p:cNvPr id="7" name="Title 6">
            <a:extLst>
              <a:ext uri="{FF2B5EF4-FFF2-40B4-BE49-F238E27FC236}">
                <a16:creationId xmlns:a16="http://schemas.microsoft.com/office/drawing/2014/main" id="{6D2BC320-34D7-C243-B004-17547CD3E5B7}"/>
              </a:ext>
            </a:extLst>
          </p:cNvPr>
          <p:cNvSpPr>
            <a:spLocks noGrp="1"/>
          </p:cNvSpPr>
          <p:nvPr>
            <p:ph type="title"/>
          </p:nvPr>
        </p:nvSpPr>
        <p:spPr>
          <a:xfrm>
            <a:off x="442860" y="534391"/>
            <a:ext cx="9552040" cy="672110"/>
          </a:xfrm>
        </p:spPr>
        <p:txBody>
          <a:bodyPr/>
          <a:lstStyle/>
          <a:p>
            <a:r>
              <a:rPr lang="en-NZ"/>
              <a:t>About NHS Blood and Transplant</a:t>
            </a:r>
            <a:endParaRPr lang="en-US"/>
          </a:p>
        </p:txBody>
      </p:sp>
      <p:sp>
        <p:nvSpPr>
          <p:cNvPr id="11" name="Rectangle 10">
            <a:extLst>
              <a:ext uri="{FF2B5EF4-FFF2-40B4-BE49-F238E27FC236}">
                <a16:creationId xmlns:a16="http://schemas.microsoft.com/office/drawing/2014/main" id="{E30136BB-8DD2-3747-9A14-5D9ABA8FBCDB}"/>
              </a:ext>
            </a:extLst>
          </p:cNvPr>
          <p:cNvSpPr/>
          <p:nvPr/>
        </p:nvSpPr>
        <p:spPr>
          <a:xfrm>
            <a:off x="442913" y="7635586"/>
            <a:ext cx="3645485" cy="307777"/>
          </a:xfrm>
          <a:prstGeom prst="rect">
            <a:avLst/>
          </a:prstGeom>
        </p:spPr>
        <p:txBody>
          <a:bodyPr wrap="none">
            <a:spAutoFit/>
          </a:bodyPr>
          <a:lstStyle/>
          <a:p>
            <a:r>
              <a:rPr lang="en-GB" sz="1400">
                <a:latin typeface="Arial" panose="020B0604020202020204" pitchFamily="34" charset="0"/>
                <a:cs typeface="Arial" panose="020B0604020202020204" pitchFamily="34" charset="0"/>
              </a:rPr>
              <a:t>*NHSBT donation statistics from 2019-2020</a:t>
            </a:r>
          </a:p>
        </p:txBody>
      </p:sp>
      <p:pic>
        <p:nvPicPr>
          <p:cNvPr id="13" name="Picture 12">
            <a:extLst>
              <a:ext uri="{FF2B5EF4-FFF2-40B4-BE49-F238E27FC236}">
                <a16:creationId xmlns:a16="http://schemas.microsoft.com/office/drawing/2014/main" id="{52F73D5D-D9B0-6749-8483-BC52E2788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5241" y="1755230"/>
            <a:ext cx="1655999" cy="1655999"/>
          </a:xfrm>
          <a:prstGeom prst="rect">
            <a:avLst/>
          </a:prstGeom>
        </p:spPr>
      </p:pic>
      <p:sp>
        <p:nvSpPr>
          <p:cNvPr id="12" name="Text Placeholder 6">
            <a:extLst>
              <a:ext uri="{FF2B5EF4-FFF2-40B4-BE49-F238E27FC236}">
                <a16:creationId xmlns:a16="http://schemas.microsoft.com/office/drawing/2014/main" id="{5C9F7146-6C3B-E24B-8AAF-82AFC47D9851}"/>
              </a:ext>
            </a:extLst>
          </p:cNvPr>
          <p:cNvSpPr txBox="1">
            <a:spLocks/>
          </p:cNvSpPr>
          <p:nvPr/>
        </p:nvSpPr>
        <p:spPr>
          <a:xfrm>
            <a:off x="531120" y="6294871"/>
            <a:ext cx="2783580" cy="546100"/>
          </a:xfrm>
          <a:prstGeom prst="roundRect">
            <a:avLst>
              <a:gd name="adj" fmla="val 50000"/>
            </a:avLst>
          </a:prstGeom>
        </p:spPr>
        <p:txBody>
          <a:bodyPr anchor="ctr"/>
          <a:lstStyle>
            <a:lvl1pPr marL="0" indent="0" algn="l" defTabSz="1219170" rtl="0" eaLnBrk="1" latinLnBrk="0" hangingPunct="1">
              <a:lnSpc>
                <a:spcPct val="90000"/>
              </a:lnSpc>
              <a:spcBef>
                <a:spcPts val="1333"/>
              </a:spcBef>
              <a:spcAft>
                <a:spcPts val="1200"/>
              </a:spcAft>
              <a:buFont typeface="Arial" panose="020B0604020202020204" pitchFamily="34" charset="0"/>
              <a:buNone/>
              <a:defRPr sz="3000" b="0" i="0" kern="1200">
                <a:solidFill>
                  <a:srgbClr val="41B6E6"/>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800"/>
              </a:spcBef>
              <a:spcAft>
                <a:spcPts val="600"/>
              </a:spcAft>
              <a:buFont typeface="Arial" panose="020B0604020202020204" pitchFamily="34" charset="0"/>
              <a:buNone/>
              <a:defRPr sz="2400" b="1" i="0" kern="1200">
                <a:solidFill>
                  <a:srgbClr val="41B6E6"/>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267"/>
              </a:spcBef>
              <a:spcAft>
                <a:spcPts val="1200"/>
              </a:spcAft>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30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ctr"/>
            <a:r>
              <a:rPr lang="en-NZ">
                <a:solidFill>
                  <a:schemeClr val="bg1"/>
                </a:solidFill>
              </a:rPr>
              <a:t>Click to find out more</a:t>
            </a:r>
          </a:p>
        </p:txBody>
      </p:sp>
      <p:sp>
        <p:nvSpPr>
          <p:cNvPr id="14" name="Text Placeholder 6">
            <a:hlinkClick r:id="rId4"/>
            <a:extLst>
              <a:ext uri="{FF2B5EF4-FFF2-40B4-BE49-F238E27FC236}">
                <a16:creationId xmlns:a16="http://schemas.microsoft.com/office/drawing/2014/main" id="{5C9F7146-6C3B-E24B-8AAF-82AFC47D9851}"/>
              </a:ext>
            </a:extLst>
          </p:cNvPr>
          <p:cNvSpPr txBox="1">
            <a:spLocks/>
          </p:cNvSpPr>
          <p:nvPr/>
        </p:nvSpPr>
        <p:spPr>
          <a:xfrm>
            <a:off x="630520" y="5991024"/>
            <a:ext cx="2783580" cy="868650"/>
          </a:xfrm>
          <a:prstGeom prst="roundRect">
            <a:avLst>
              <a:gd name="adj" fmla="val 50000"/>
            </a:avLst>
          </a:prstGeom>
          <a:solidFill>
            <a:srgbClr val="B3E2F5"/>
          </a:solidFill>
        </p:spPr>
        <p:txBody>
          <a:bodyPr vert="horz" lIns="91440" tIns="45720" rIns="91440" bIns="45720" rtlCol="0" anchor="ctr">
            <a:noAutofit/>
          </a:bodyPr>
          <a:lstStyle>
            <a:lvl1pPr marL="0" indent="0" algn="l" defTabSz="1219170" rtl="0" eaLnBrk="1" latinLnBrk="0" hangingPunct="1">
              <a:lnSpc>
                <a:spcPct val="90000"/>
              </a:lnSpc>
              <a:spcBef>
                <a:spcPts val="1333"/>
              </a:spcBef>
              <a:spcAft>
                <a:spcPts val="1200"/>
              </a:spcAft>
              <a:buFont typeface="Arial" panose="020B0604020202020204" pitchFamily="34" charset="0"/>
              <a:buNone/>
              <a:defRPr sz="3000" b="0" i="0" kern="1200">
                <a:solidFill>
                  <a:srgbClr val="41B6E6"/>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667"/>
              </a:spcBef>
              <a:spcAft>
                <a:spcPts val="1200"/>
              </a:spcAft>
              <a:buFont typeface="Arial" panose="020B0604020202020204" pitchFamily="34" charset="0"/>
              <a:buNone/>
              <a:defRPr sz="2400" b="1" i="0" kern="1200">
                <a:solidFill>
                  <a:srgbClr val="41B6E6"/>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267"/>
              </a:spcBef>
              <a:spcAft>
                <a:spcPts val="600"/>
              </a:spcAft>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667"/>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ctr"/>
            <a:r>
              <a:rPr lang="en-NZ" dirty="0">
                <a:solidFill>
                  <a:schemeClr val="bg1"/>
                </a:solidFill>
                <a:hlinkClick r:id="rId4"/>
              </a:rPr>
              <a:t>Visit NHSBT to find out more </a:t>
            </a:r>
            <a:endParaRPr lang="en-NZ" dirty="0">
              <a:solidFill>
                <a:schemeClr val="bg1"/>
              </a:solidFill>
            </a:endParaRPr>
          </a:p>
        </p:txBody>
      </p:sp>
      <p:pic>
        <p:nvPicPr>
          <p:cNvPr id="15" name="Picture 14">
            <a:extLst>
              <a:ext uri="{FF2B5EF4-FFF2-40B4-BE49-F238E27FC236}">
                <a16:creationId xmlns:a16="http://schemas.microsoft.com/office/drawing/2014/main" id="{970446FB-9089-3245-AD43-688953C0B2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8042" t="28611" r="6271"/>
          <a:stretch/>
        </p:blipFill>
        <p:spPr>
          <a:xfrm>
            <a:off x="11193971" y="1037168"/>
            <a:ext cx="5077339" cy="7937499"/>
          </a:xfrm>
          <a:prstGeom prst="rect">
            <a:avLst/>
          </a:prstGeom>
        </p:spPr>
      </p:pic>
      <p:sp>
        <p:nvSpPr>
          <p:cNvPr id="16" name="Text Placeholder 5">
            <a:extLst>
              <a:ext uri="{FF2B5EF4-FFF2-40B4-BE49-F238E27FC236}">
                <a16:creationId xmlns:a16="http://schemas.microsoft.com/office/drawing/2014/main" id="{BA3A3151-8E06-4646-B61F-488676979930}"/>
              </a:ext>
            </a:extLst>
          </p:cNvPr>
          <p:cNvSpPr txBox="1">
            <a:spLocks/>
          </p:cNvSpPr>
          <p:nvPr/>
        </p:nvSpPr>
        <p:spPr>
          <a:xfrm>
            <a:off x="12560324" y="2795345"/>
            <a:ext cx="3814478" cy="2881312"/>
          </a:xfrm>
          <a:prstGeom prst="rect">
            <a:avLst/>
          </a:prstGeom>
        </p:spPr>
        <p:txBody>
          <a:bodyPr vert="horz" lIns="91440" tIns="45720" rIns="91440" bIns="45720" rtlCol="0">
            <a:noAutofit/>
          </a:bodyPr>
          <a:lstStyle>
            <a:lvl1pPr marL="0" indent="0" algn="l" defTabSz="1219170" rtl="0" eaLnBrk="1" latinLnBrk="0" hangingPunct="1">
              <a:lnSpc>
                <a:spcPct val="100000"/>
              </a:lnSpc>
              <a:spcBef>
                <a:spcPts val="1333"/>
              </a:spcBef>
              <a:spcAft>
                <a:spcPts val="1200"/>
              </a:spcAft>
              <a:buFont typeface="Arial" panose="020B0604020202020204" pitchFamily="34" charset="0"/>
              <a:buNone/>
              <a:defRPr sz="3000" b="0" i="0" kern="1200">
                <a:solidFill>
                  <a:srgbClr val="41B6E6"/>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100000"/>
              </a:lnSpc>
              <a:spcBef>
                <a:spcPts val="667"/>
              </a:spcBef>
              <a:spcAft>
                <a:spcPts val="1200"/>
              </a:spcAft>
              <a:buFont typeface="Arial" panose="020B0604020202020204" pitchFamily="34" charset="0"/>
              <a:buNone/>
              <a:defRPr sz="2800" b="1" i="0" kern="1200">
                <a:solidFill>
                  <a:srgbClr val="41B6E6"/>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100000"/>
              </a:lnSpc>
              <a:spcBef>
                <a:spcPts val="1267"/>
              </a:spcBef>
              <a:spcAft>
                <a:spcPts val="600"/>
              </a:spcAft>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100000"/>
              </a:lnSpc>
              <a:spcBef>
                <a:spcPts val="667"/>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NZ" b="1" dirty="0">
                <a:solidFill>
                  <a:schemeClr val="bg1"/>
                </a:solidFill>
              </a:rPr>
              <a:t>80% of people </a:t>
            </a:r>
            <a:br>
              <a:rPr lang="en-NZ" b="1" dirty="0">
                <a:solidFill>
                  <a:schemeClr val="bg1"/>
                </a:solidFill>
              </a:rPr>
            </a:br>
            <a:r>
              <a:rPr lang="en-NZ" b="1" dirty="0">
                <a:solidFill>
                  <a:schemeClr val="bg1"/>
                </a:solidFill>
              </a:rPr>
              <a:t>are willing to donate their organs when they die – but only 40% of people have registered their decision on the NHS Organ Donor Register</a:t>
            </a:r>
            <a:endParaRPr lang="en-NZ" dirty="0">
              <a:solidFill>
                <a:schemeClr val="bg1"/>
              </a:solidFill>
            </a:endParaRPr>
          </a:p>
        </p:txBody>
      </p:sp>
    </p:spTree>
    <p:extLst>
      <p:ext uri="{BB962C8B-B14F-4D97-AF65-F5344CB8AC3E}">
        <p14:creationId xmlns:p14="http://schemas.microsoft.com/office/powerpoint/2010/main" val="78877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BA9AAFE-17D0-9D48-8A27-32FE78041F88}"/>
              </a:ext>
            </a:extLst>
          </p:cNvPr>
          <p:cNvCxnSpPr>
            <a:cxnSpLocks/>
          </p:cNvCxnSpPr>
          <p:nvPr/>
        </p:nvCxnSpPr>
        <p:spPr>
          <a:xfrm>
            <a:off x="5666896" y="4375716"/>
            <a:ext cx="0" cy="2467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7C9959-B8B4-5E4A-9D34-1B8730F0703E}"/>
              </a:ext>
            </a:extLst>
          </p:cNvPr>
          <p:cNvCxnSpPr>
            <a:cxnSpLocks/>
          </p:cNvCxnSpPr>
          <p:nvPr/>
        </p:nvCxnSpPr>
        <p:spPr>
          <a:xfrm>
            <a:off x="2804759" y="3457576"/>
            <a:ext cx="3377112"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7D02E1-91A8-1C4B-90D2-F29CF01B946E}"/>
              </a:ext>
            </a:extLst>
          </p:cNvPr>
          <p:cNvCxnSpPr>
            <a:cxnSpLocks/>
          </p:cNvCxnSpPr>
          <p:nvPr/>
        </p:nvCxnSpPr>
        <p:spPr>
          <a:xfrm>
            <a:off x="2056009" y="7101426"/>
            <a:ext cx="3377112"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252CDD-A0A2-7243-BC4C-484B898BA066}"/>
              </a:ext>
            </a:extLst>
          </p:cNvPr>
          <p:cNvSpPr>
            <a:spLocks noGrp="1"/>
          </p:cNvSpPr>
          <p:nvPr>
            <p:ph type="sldNum" sz="quarter" idx="4"/>
          </p:nvPr>
        </p:nvSpPr>
        <p:spPr/>
        <p:txBody>
          <a:bodyPr/>
          <a:lstStyle/>
          <a:p>
            <a:fld id="{F68B15A4-E55F-C047-8706-F70E7B15C889}" type="slidenum">
              <a:rPr lang="en-US" smtClean="0"/>
              <a:pPr/>
              <a:t>10</a:t>
            </a:fld>
            <a:endParaRPr lang="en-US"/>
          </a:p>
        </p:txBody>
      </p:sp>
      <p:sp>
        <p:nvSpPr>
          <p:cNvPr id="3" name="Title 2">
            <a:extLst>
              <a:ext uri="{FF2B5EF4-FFF2-40B4-BE49-F238E27FC236}">
                <a16:creationId xmlns:a16="http://schemas.microsoft.com/office/drawing/2014/main" id="{247FFA42-4EE3-E148-9194-A20817B19ECA}"/>
              </a:ext>
            </a:extLst>
          </p:cNvPr>
          <p:cNvSpPr>
            <a:spLocks noGrp="1"/>
          </p:cNvSpPr>
          <p:nvPr>
            <p:ph type="title"/>
          </p:nvPr>
        </p:nvSpPr>
        <p:spPr>
          <a:xfrm>
            <a:off x="442860" y="534390"/>
            <a:ext cx="14022170" cy="732159"/>
          </a:xfrm>
        </p:spPr>
        <p:txBody>
          <a:bodyPr/>
          <a:lstStyle/>
          <a:p>
            <a:r>
              <a:rPr lang="en-NZ"/>
              <a:t>Why are more donors needed?</a:t>
            </a:r>
            <a:endParaRPr lang="en-US"/>
          </a:p>
        </p:txBody>
      </p:sp>
      <p:sp>
        <p:nvSpPr>
          <p:cNvPr id="4" name="Text Placeholder 3">
            <a:extLst>
              <a:ext uri="{FF2B5EF4-FFF2-40B4-BE49-F238E27FC236}">
                <a16:creationId xmlns:a16="http://schemas.microsoft.com/office/drawing/2014/main" id="{11667EE7-DF66-E54F-8D73-89C088AE603C}"/>
              </a:ext>
            </a:extLst>
          </p:cNvPr>
          <p:cNvSpPr>
            <a:spLocks noGrp="1"/>
          </p:cNvSpPr>
          <p:nvPr>
            <p:ph type="body" sz="quarter" idx="11"/>
          </p:nvPr>
        </p:nvSpPr>
        <p:spPr/>
        <p:txBody>
          <a:bodyPr/>
          <a:lstStyle/>
          <a:p>
            <a:r>
              <a:rPr lang="en-NZ"/>
              <a:t>But there is still a need for more </a:t>
            </a:r>
            <a:br>
              <a:rPr lang="en-NZ"/>
            </a:br>
            <a:r>
              <a:rPr lang="en-NZ"/>
              <a:t>donors to give these life-saving gifts. </a:t>
            </a:r>
          </a:p>
        </p:txBody>
      </p:sp>
      <p:sp>
        <p:nvSpPr>
          <p:cNvPr id="5" name="Text Placeholder 4">
            <a:extLst>
              <a:ext uri="{FF2B5EF4-FFF2-40B4-BE49-F238E27FC236}">
                <a16:creationId xmlns:a16="http://schemas.microsoft.com/office/drawing/2014/main" id="{E44C089B-10A1-E146-AEDC-A2B0176E9F23}"/>
              </a:ext>
            </a:extLst>
          </p:cNvPr>
          <p:cNvSpPr>
            <a:spLocks noGrp="1"/>
          </p:cNvSpPr>
          <p:nvPr>
            <p:ph type="body" sz="quarter" idx="12"/>
          </p:nvPr>
        </p:nvSpPr>
        <p:spPr>
          <a:xfrm>
            <a:off x="8197850" y="1560514"/>
            <a:ext cx="4412770" cy="996028"/>
          </a:xfrm>
        </p:spPr>
        <p:txBody>
          <a:bodyPr/>
          <a:lstStyle/>
          <a:p>
            <a:r>
              <a:rPr lang="en-NZ"/>
              <a:t>In particular, these </a:t>
            </a:r>
            <a:br>
              <a:rPr lang="en-NZ"/>
            </a:br>
            <a:r>
              <a:rPr lang="en-NZ"/>
              <a:t>donor types are needed: </a:t>
            </a:r>
          </a:p>
        </p:txBody>
      </p:sp>
      <p:sp>
        <p:nvSpPr>
          <p:cNvPr id="6" name="Text Placeholder 5">
            <a:extLst>
              <a:ext uri="{FF2B5EF4-FFF2-40B4-BE49-F238E27FC236}">
                <a16:creationId xmlns:a16="http://schemas.microsoft.com/office/drawing/2014/main" id="{B122F257-6ED6-D84E-8C20-564168A5B197}"/>
              </a:ext>
            </a:extLst>
          </p:cNvPr>
          <p:cNvSpPr>
            <a:spLocks noGrp="1"/>
          </p:cNvSpPr>
          <p:nvPr>
            <p:ph type="body" sz="quarter" idx="21"/>
          </p:nvPr>
        </p:nvSpPr>
        <p:spPr>
          <a:xfrm>
            <a:off x="533781" y="2747475"/>
            <a:ext cx="3657957" cy="1482502"/>
          </a:xfrm>
        </p:spPr>
        <p:txBody>
          <a:bodyPr lIns="144000" tIns="216000" rIns="144000" bIns="216000" anchor="ctr"/>
          <a:lstStyle/>
          <a:p>
            <a:pPr lvl="3" algn="ctr"/>
            <a:r>
              <a:rPr lang="en-NZ" sz="2200">
                <a:latin typeface="Arial"/>
                <a:cs typeface="Arial"/>
              </a:rPr>
              <a:t>Nearly </a:t>
            </a:r>
            <a:r>
              <a:rPr lang="en-NZ" sz="2200" b="1">
                <a:latin typeface="Arial"/>
                <a:cs typeface="Arial"/>
              </a:rPr>
              <a:t>400</a:t>
            </a:r>
            <a:r>
              <a:rPr lang="en-NZ" sz="2200">
                <a:latin typeface="Arial"/>
                <a:cs typeface="Arial"/>
              </a:rPr>
              <a:t> new blood donors are needed every day in England to meet demand.</a:t>
            </a:r>
          </a:p>
        </p:txBody>
      </p:sp>
      <p:sp>
        <p:nvSpPr>
          <p:cNvPr id="7" name="Text Placeholder 6">
            <a:extLst>
              <a:ext uri="{FF2B5EF4-FFF2-40B4-BE49-F238E27FC236}">
                <a16:creationId xmlns:a16="http://schemas.microsoft.com/office/drawing/2014/main" id="{A4ADCC54-FDC0-C54C-ADE4-2E7C10E9CD56}"/>
              </a:ext>
            </a:extLst>
          </p:cNvPr>
          <p:cNvSpPr>
            <a:spLocks noGrp="1"/>
          </p:cNvSpPr>
          <p:nvPr>
            <p:ph type="body" sz="quarter" idx="22"/>
          </p:nvPr>
        </p:nvSpPr>
        <p:spPr/>
        <p:txBody>
          <a:bodyPr lIns="144000" tIns="216000" rIns="144000" bIns="216000" anchor="ctr"/>
          <a:lstStyle/>
          <a:p>
            <a:pPr lvl="3" algn="ctr"/>
            <a:r>
              <a:rPr lang="en-NZ" sz="2200" b="1"/>
              <a:t>75%</a:t>
            </a:r>
            <a:r>
              <a:rPr lang="en-NZ" sz="2200"/>
              <a:t> of UK patients in need of a stem cell transplant are not able to find a match from a relative and need an unrelated donor.</a:t>
            </a:r>
          </a:p>
        </p:txBody>
      </p:sp>
      <p:sp>
        <p:nvSpPr>
          <p:cNvPr id="8" name="Text Placeholder 7">
            <a:extLst>
              <a:ext uri="{FF2B5EF4-FFF2-40B4-BE49-F238E27FC236}">
                <a16:creationId xmlns:a16="http://schemas.microsoft.com/office/drawing/2014/main" id="{509EB622-6410-0541-B26A-E3B048701651}"/>
              </a:ext>
            </a:extLst>
          </p:cNvPr>
          <p:cNvSpPr>
            <a:spLocks noGrp="1"/>
          </p:cNvSpPr>
          <p:nvPr>
            <p:ph type="body" sz="quarter" idx="23"/>
          </p:nvPr>
        </p:nvSpPr>
        <p:spPr>
          <a:xfrm>
            <a:off x="533781" y="6676540"/>
            <a:ext cx="3981069" cy="1483783"/>
          </a:xfrm>
        </p:spPr>
        <p:txBody>
          <a:bodyPr lIns="144000" tIns="216000" rIns="144000" bIns="216000" anchor="ctr"/>
          <a:lstStyle/>
          <a:p>
            <a:pPr lvl="3" algn="ctr"/>
            <a:r>
              <a:rPr lang="en-NZ" sz="2200">
                <a:latin typeface="Arial"/>
                <a:cs typeface="Arial"/>
              </a:rPr>
              <a:t>Only around </a:t>
            </a:r>
            <a:r>
              <a:rPr lang="en-NZ" sz="2200" b="1">
                <a:latin typeface="Arial"/>
                <a:cs typeface="Arial"/>
              </a:rPr>
              <a:t>40% </a:t>
            </a:r>
            <a:r>
              <a:rPr lang="en-NZ" sz="2200">
                <a:latin typeface="Arial"/>
                <a:cs typeface="Arial"/>
              </a:rPr>
              <a:t>of </a:t>
            </a:r>
            <a:br>
              <a:rPr lang="en-NZ" sz="2200"/>
            </a:br>
            <a:r>
              <a:rPr lang="en-NZ" sz="2200">
                <a:latin typeface="Arial"/>
                <a:cs typeface="Arial"/>
              </a:rPr>
              <a:t>people in England have registered a decision on the NHS Organ Donor Register.</a:t>
            </a:r>
          </a:p>
        </p:txBody>
      </p:sp>
      <p:sp>
        <p:nvSpPr>
          <p:cNvPr id="9" name="Text Placeholder 8">
            <a:extLst>
              <a:ext uri="{FF2B5EF4-FFF2-40B4-BE49-F238E27FC236}">
                <a16:creationId xmlns:a16="http://schemas.microsoft.com/office/drawing/2014/main" id="{2EBC0A54-3BB9-5B40-B4A7-68114B728872}"/>
              </a:ext>
            </a:extLst>
          </p:cNvPr>
          <p:cNvSpPr>
            <a:spLocks noGrp="1"/>
          </p:cNvSpPr>
          <p:nvPr>
            <p:ph type="body" sz="quarter" idx="24"/>
          </p:nvPr>
        </p:nvSpPr>
        <p:spPr>
          <a:xfrm>
            <a:off x="8263319" y="2747475"/>
            <a:ext cx="4347302" cy="1824525"/>
          </a:xfrm>
        </p:spPr>
        <p:txBody>
          <a:bodyPr lIns="144000" tIns="216000" rIns="144000" bIns="216000" anchor="ctr"/>
          <a:lstStyle/>
          <a:p>
            <a:pPr lvl="3" algn="ctr"/>
            <a:r>
              <a:rPr lang="en-NZ" sz="2200" dirty="0"/>
              <a:t>Blood, stem cell and organ </a:t>
            </a:r>
            <a:br>
              <a:rPr lang="en-NZ" sz="2200" dirty="0"/>
            </a:br>
            <a:r>
              <a:rPr lang="en-NZ" sz="2200" dirty="0"/>
              <a:t>donors from Black African, </a:t>
            </a:r>
            <a:br>
              <a:rPr lang="en-NZ" sz="2200" dirty="0"/>
            </a:br>
            <a:r>
              <a:rPr lang="en-NZ" sz="2200" dirty="0"/>
              <a:t>Black Caribbean and Asian backgrounds, as well as other minority ethnic backgrounds.</a:t>
            </a:r>
          </a:p>
        </p:txBody>
      </p:sp>
      <p:sp>
        <p:nvSpPr>
          <p:cNvPr id="10" name="Text Placeholder 9">
            <a:extLst>
              <a:ext uri="{FF2B5EF4-FFF2-40B4-BE49-F238E27FC236}">
                <a16:creationId xmlns:a16="http://schemas.microsoft.com/office/drawing/2014/main" id="{06A803C1-5AB3-D742-A316-108414917F74}"/>
              </a:ext>
            </a:extLst>
          </p:cNvPr>
          <p:cNvSpPr>
            <a:spLocks noGrp="1"/>
          </p:cNvSpPr>
          <p:nvPr>
            <p:ph type="body" sz="quarter" idx="25"/>
          </p:nvPr>
        </p:nvSpPr>
        <p:spPr>
          <a:xfrm>
            <a:off x="9563482" y="4829993"/>
            <a:ext cx="2295144" cy="1381610"/>
          </a:xfrm>
        </p:spPr>
        <p:txBody>
          <a:bodyPr lIns="144000" tIns="216000" rIns="144000" bIns="216000" anchor="ctr"/>
          <a:lstStyle/>
          <a:p>
            <a:pPr lvl="3" algn="ctr"/>
            <a:r>
              <a:rPr lang="en-NZ" sz="2200"/>
              <a:t>Male blood and stem cell donors.</a:t>
            </a:r>
          </a:p>
        </p:txBody>
      </p:sp>
      <p:pic>
        <p:nvPicPr>
          <p:cNvPr id="13" name="Picture 12">
            <a:extLst>
              <a:ext uri="{FF2B5EF4-FFF2-40B4-BE49-F238E27FC236}">
                <a16:creationId xmlns:a16="http://schemas.microsoft.com/office/drawing/2014/main" id="{27879AED-5557-A648-8EB0-BD66ED5F40F9}"/>
              </a:ext>
            </a:extLst>
          </p:cNvPr>
          <p:cNvPicPr>
            <a:picLocks noChangeAspect="1"/>
          </p:cNvPicPr>
          <p:nvPr/>
        </p:nvPicPr>
        <p:blipFill>
          <a:blip r:embed="rId3"/>
          <a:stretch>
            <a:fillRect/>
          </a:stretch>
        </p:blipFill>
        <p:spPr>
          <a:xfrm>
            <a:off x="4825204" y="2747476"/>
            <a:ext cx="1655999" cy="1655999"/>
          </a:xfrm>
          <a:prstGeom prst="rect">
            <a:avLst/>
          </a:prstGeom>
        </p:spPr>
      </p:pic>
      <p:grpSp>
        <p:nvGrpSpPr>
          <p:cNvPr id="32" name="Group 31">
            <a:extLst>
              <a:ext uri="{FF2B5EF4-FFF2-40B4-BE49-F238E27FC236}">
                <a16:creationId xmlns:a16="http://schemas.microsoft.com/office/drawing/2014/main" id="{776FCBAF-7394-DD44-A020-FCCE60886BB2}"/>
              </a:ext>
            </a:extLst>
          </p:cNvPr>
          <p:cNvGrpSpPr/>
          <p:nvPr/>
        </p:nvGrpSpPr>
        <p:grpSpPr>
          <a:xfrm>
            <a:off x="9219847" y="5511516"/>
            <a:ext cx="3910366" cy="2546635"/>
            <a:chOff x="9219847" y="5511516"/>
            <a:chExt cx="3910366" cy="2546635"/>
          </a:xfrm>
        </p:grpSpPr>
        <p:cxnSp>
          <p:nvCxnSpPr>
            <p:cNvPr id="22" name="Straight Connector 21">
              <a:extLst>
                <a:ext uri="{FF2B5EF4-FFF2-40B4-BE49-F238E27FC236}">
                  <a16:creationId xmlns:a16="http://schemas.microsoft.com/office/drawing/2014/main" id="{77D9ECA2-8E64-9747-9EF1-60B66BABD289}"/>
                </a:ext>
              </a:extLst>
            </p:cNvPr>
            <p:cNvCxnSpPr>
              <a:cxnSpLocks/>
              <a:stCxn id="26" idx="2"/>
            </p:cNvCxnSpPr>
            <p:nvPr/>
          </p:nvCxnSpPr>
          <p:spPr>
            <a:xfrm>
              <a:off x="12610620" y="5775835"/>
              <a:ext cx="0" cy="146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F71088-131A-EB41-B939-D22724054A56}"/>
                </a:ext>
              </a:extLst>
            </p:cNvPr>
            <p:cNvCxnSpPr>
              <a:cxnSpLocks/>
              <a:stCxn id="10" idx="3"/>
            </p:cNvCxnSpPr>
            <p:nvPr/>
          </p:nvCxnSpPr>
          <p:spPr>
            <a:xfrm flipV="1">
              <a:off x="11858626" y="5511516"/>
              <a:ext cx="485774" cy="9282"/>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C4EA69-5C8D-174B-A267-10C8EAD8EB5C}"/>
                </a:ext>
              </a:extLst>
            </p:cNvPr>
            <p:cNvCxnSpPr>
              <a:cxnSpLocks/>
            </p:cNvCxnSpPr>
            <p:nvPr/>
          </p:nvCxnSpPr>
          <p:spPr>
            <a:xfrm>
              <a:off x="9219847" y="7329488"/>
              <a:ext cx="3081691"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07B1CC8-53F0-0A44-9E5C-718A09033DEF}"/>
                </a:ext>
              </a:extLst>
            </p:cNvPr>
            <p:cNvPicPr>
              <a:picLocks noChangeAspect="1"/>
            </p:cNvPicPr>
            <p:nvPr/>
          </p:nvPicPr>
          <p:blipFill>
            <a:blip r:embed="rId4"/>
            <a:stretch>
              <a:fillRect/>
            </a:stretch>
          </p:blipFill>
          <p:spPr>
            <a:xfrm>
              <a:off x="11474214" y="6402152"/>
              <a:ext cx="1655999" cy="1655999"/>
            </a:xfrm>
            <a:prstGeom prst="rect">
              <a:avLst/>
            </a:prstGeom>
          </p:spPr>
        </p:pic>
        <p:sp>
          <p:nvSpPr>
            <p:cNvPr id="26" name="Arc 25">
              <a:extLst>
                <a:ext uri="{FF2B5EF4-FFF2-40B4-BE49-F238E27FC236}">
                  <a16:creationId xmlns:a16="http://schemas.microsoft.com/office/drawing/2014/main" id="{299628F9-3795-4149-959E-2BCC323BBF77}"/>
                </a:ext>
              </a:extLst>
            </p:cNvPr>
            <p:cNvSpPr/>
            <p:nvPr/>
          </p:nvSpPr>
          <p:spPr>
            <a:xfrm>
              <a:off x="12081983" y="5511516"/>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Arc 27">
            <a:extLst>
              <a:ext uri="{FF2B5EF4-FFF2-40B4-BE49-F238E27FC236}">
                <a16:creationId xmlns:a16="http://schemas.microsoft.com/office/drawing/2014/main" id="{6C8B1145-DEEF-6443-81BD-7DB9AB7AA50C}"/>
              </a:ext>
            </a:extLst>
          </p:cNvPr>
          <p:cNvSpPr/>
          <p:nvPr/>
        </p:nvSpPr>
        <p:spPr>
          <a:xfrm rot="5400000">
            <a:off x="5138259" y="6576379"/>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a:extLst>
              <a:ext uri="{FF2B5EF4-FFF2-40B4-BE49-F238E27FC236}">
                <a16:creationId xmlns:a16="http://schemas.microsoft.com/office/drawing/2014/main" id="{1FFD9E17-E16A-3744-87C0-3C04576B10C7}"/>
              </a:ext>
            </a:extLst>
          </p:cNvPr>
          <p:cNvGrpSpPr/>
          <p:nvPr/>
        </p:nvGrpSpPr>
        <p:grpSpPr>
          <a:xfrm>
            <a:off x="9024457" y="4572000"/>
            <a:ext cx="539025" cy="948798"/>
            <a:chOff x="9024457" y="4572000"/>
            <a:chExt cx="539025" cy="948798"/>
          </a:xfrm>
        </p:grpSpPr>
        <p:cxnSp>
          <p:nvCxnSpPr>
            <p:cNvPr id="20" name="Straight Connector 19">
              <a:extLst>
                <a:ext uri="{FF2B5EF4-FFF2-40B4-BE49-F238E27FC236}">
                  <a16:creationId xmlns:a16="http://schemas.microsoft.com/office/drawing/2014/main" id="{EDD83567-6408-274F-ACCB-697F1B0B690B}"/>
                </a:ext>
              </a:extLst>
            </p:cNvPr>
            <p:cNvCxnSpPr>
              <a:cxnSpLocks/>
            </p:cNvCxnSpPr>
            <p:nvPr/>
          </p:nvCxnSpPr>
          <p:spPr>
            <a:xfrm>
              <a:off x="9024457" y="4572000"/>
              <a:ext cx="0" cy="750728"/>
            </a:xfrm>
            <a:prstGeom prst="line">
              <a:avLst/>
            </a:prstGeom>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2C38F4CD-7723-CF40-B9DE-130F533E32D6}"/>
                </a:ext>
              </a:extLst>
            </p:cNvPr>
            <p:cNvSpPr/>
            <p:nvPr/>
          </p:nvSpPr>
          <p:spPr>
            <a:xfrm rot="10800000">
              <a:off x="9024457" y="4985023"/>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1FC0647-B585-3B45-8764-3BF226FF1556}"/>
                </a:ext>
              </a:extLst>
            </p:cNvPr>
            <p:cNvCxnSpPr>
              <a:cxnSpLocks/>
              <a:endCxn id="10" idx="1"/>
            </p:cNvCxnSpPr>
            <p:nvPr/>
          </p:nvCxnSpPr>
          <p:spPr>
            <a:xfrm>
              <a:off x="9262709" y="5511516"/>
              <a:ext cx="300773" cy="9282"/>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grpSp>
      <p:sp>
        <p:nvSpPr>
          <p:cNvPr id="11" name="Text Placeholder 10">
            <a:extLst>
              <a:ext uri="{FF2B5EF4-FFF2-40B4-BE49-F238E27FC236}">
                <a16:creationId xmlns:a16="http://schemas.microsoft.com/office/drawing/2014/main" id="{F879C590-570D-A947-9F0B-ADD3D6741B41}"/>
              </a:ext>
            </a:extLst>
          </p:cNvPr>
          <p:cNvSpPr>
            <a:spLocks noGrp="1"/>
          </p:cNvSpPr>
          <p:nvPr>
            <p:ph type="body" sz="quarter" idx="26"/>
          </p:nvPr>
        </p:nvSpPr>
        <p:spPr/>
        <p:txBody>
          <a:bodyPr lIns="144000" tIns="216000" rIns="144000" bIns="216000" anchor="ctr"/>
          <a:lstStyle/>
          <a:p>
            <a:pPr lvl="3" algn="ctr"/>
            <a:r>
              <a:rPr lang="en-NZ" sz="2200"/>
              <a:t>Young blood, stem cell and organ donors.</a:t>
            </a:r>
          </a:p>
        </p:txBody>
      </p:sp>
    </p:spTree>
    <p:extLst>
      <p:ext uri="{BB962C8B-B14F-4D97-AF65-F5344CB8AC3E}">
        <p14:creationId xmlns:p14="http://schemas.microsoft.com/office/powerpoint/2010/main" val="28173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uiExpand="1" animBg="1"/>
      <p:bldP spid="11" grpId="0"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AD61D-67E7-5041-8AEB-C4F0894FB119}"/>
              </a:ext>
            </a:extLst>
          </p:cNvPr>
          <p:cNvSpPr>
            <a:spLocks noGrp="1"/>
          </p:cNvSpPr>
          <p:nvPr>
            <p:ph type="sldNum" sz="quarter" idx="4"/>
          </p:nvPr>
        </p:nvSpPr>
        <p:spPr/>
        <p:txBody>
          <a:bodyPr/>
          <a:lstStyle/>
          <a:p>
            <a:fld id="{F68B15A4-E55F-C047-8706-F70E7B15C889}" type="slidenum">
              <a:rPr lang="en-US" smtClean="0"/>
              <a:pPr/>
              <a:t>11</a:t>
            </a:fld>
            <a:endParaRPr lang="en-US"/>
          </a:p>
        </p:txBody>
      </p:sp>
      <p:sp>
        <p:nvSpPr>
          <p:cNvPr id="3" name="Title 2">
            <a:extLst>
              <a:ext uri="{FF2B5EF4-FFF2-40B4-BE49-F238E27FC236}">
                <a16:creationId xmlns:a16="http://schemas.microsoft.com/office/drawing/2014/main" id="{42BCE2A1-2C7E-214C-A965-09D95E2B724E}"/>
              </a:ext>
            </a:extLst>
          </p:cNvPr>
          <p:cNvSpPr>
            <a:spLocks noGrp="1"/>
          </p:cNvSpPr>
          <p:nvPr>
            <p:ph type="title"/>
          </p:nvPr>
        </p:nvSpPr>
        <p:spPr/>
        <p:txBody>
          <a:bodyPr/>
          <a:lstStyle/>
          <a:p>
            <a:r>
              <a:rPr lang="en-NZ"/>
              <a:t>How can we help?</a:t>
            </a:r>
            <a:endParaRPr lang="en-US"/>
          </a:p>
        </p:txBody>
      </p:sp>
      <p:sp>
        <p:nvSpPr>
          <p:cNvPr id="5" name="Text Placeholder 4">
            <a:extLst>
              <a:ext uri="{FF2B5EF4-FFF2-40B4-BE49-F238E27FC236}">
                <a16:creationId xmlns:a16="http://schemas.microsoft.com/office/drawing/2014/main" id="{83783943-6757-4C46-8F35-626C116E5ECA}"/>
              </a:ext>
            </a:extLst>
          </p:cNvPr>
          <p:cNvSpPr>
            <a:spLocks noGrp="1"/>
          </p:cNvSpPr>
          <p:nvPr>
            <p:ph type="body" sz="quarter" idx="13"/>
          </p:nvPr>
        </p:nvSpPr>
        <p:spPr>
          <a:xfrm>
            <a:off x="506337" y="1560514"/>
            <a:ext cx="7623251" cy="1119072"/>
          </a:xfrm>
          <a:prstGeom prst="roundRect">
            <a:avLst>
              <a:gd name="adj" fmla="val 20217"/>
            </a:avLst>
          </a:prstGeom>
        </p:spPr>
        <p:txBody>
          <a:bodyPr/>
          <a:lstStyle/>
          <a:p>
            <a:pPr lvl="2"/>
            <a:r>
              <a:rPr lang="en-NZ" sz="2200">
                <a:solidFill>
                  <a:srgbClr val="41B6E6"/>
                </a:solidFill>
              </a:rPr>
              <a:t>Form our own opinion on donation</a:t>
            </a:r>
            <a:br>
              <a:rPr lang="en-NZ" sz="2200"/>
            </a:br>
            <a:r>
              <a:rPr lang="en-NZ" sz="2200" b="0"/>
              <a:t>either individually or through conversation with trusted others.</a:t>
            </a:r>
          </a:p>
        </p:txBody>
      </p:sp>
      <p:sp>
        <p:nvSpPr>
          <p:cNvPr id="6" name="Text Placeholder 5">
            <a:extLst>
              <a:ext uri="{FF2B5EF4-FFF2-40B4-BE49-F238E27FC236}">
                <a16:creationId xmlns:a16="http://schemas.microsoft.com/office/drawing/2014/main" id="{2C4B95C4-A139-4A44-B9AF-3ED18F38BF43}"/>
              </a:ext>
            </a:extLst>
          </p:cNvPr>
          <p:cNvSpPr>
            <a:spLocks noGrp="1"/>
          </p:cNvSpPr>
          <p:nvPr>
            <p:ph type="body" sz="quarter" idx="14"/>
          </p:nvPr>
        </p:nvSpPr>
        <p:spPr>
          <a:xfrm>
            <a:off x="506338" y="2860181"/>
            <a:ext cx="7622456" cy="1225451"/>
          </a:xfrm>
        </p:spPr>
        <p:txBody>
          <a:bodyPr/>
          <a:lstStyle/>
          <a:p>
            <a:pPr lvl="2"/>
            <a:r>
              <a:rPr lang="en-NZ" sz="2200">
                <a:solidFill>
                  <a:srgbClr val="41B6E6"/>
                </a:solidFill>
              </a:rPr>
              <a:t>Sign up to donate blood or stem cells</a:t>
            </a:r>
          </a:p>
          <a:p>
            <a:pPr lvl="3">
              <a:spcBef>
                <a:spcPts val="0"/>
              </a:spcBef>
              <a:spcAft>
                <a:spcPts val="1200"/>
              </a:spcAft>
            </a:pPr>
            <a:r>
              <a:rPr lang="en-NZ" sz="2200"/>
              <a:t>if we choose to and are eligible – age 16 to register as a </a:t>
            </a:r>
            <a:br>
              <a:rPr lang="en-NZ" sz="2200"/>
            </a:br>
            <a:r>
              <a:rPr lang="en-NZ" sz="2200"/>
              <a:t>blood donor (17 to donate) and 16/17 for stem cells.</a:t>
            </a:r>
          </a:p>
        </p:txBody>
      </p:sp>
      <p:sp>
        <p:nvSpPr>
          <p:cNvPr id="7" name="Text Placeholder 6">
            <a:extLst>
              <a:ext uri="{FF2B5EF4-FFF2-40B4-BE49-F238E27FC236}">
                <a16:creationId xmlns:a16="http://schemas.microsoft.com/office/drawing/2014/main" id="{F132976C-396C-F342-95B0-E0FA628EB273}"/>
              </a:ext>
            </a:extLst>
          </p:cNvPr>
          <p:cNvSpPr>
            <a:spLocks noGrp="1"/>
          </p:cNvSpPr>
          <p:nvPr>
            <p:ph type="body" sz="quarter" idx="15"/>
          </p:nvPr>
        </p:nvSpPr>
        <p:spPr>
          <a:xfrm>
            <a:off x="506338" y="4266227"/>
            <a:ext cx="7622456" cy="1510145"/>
          </a:xfrm>
          <a:prstGeom prst="roundRect">
            <a:avLst>
              <a:gd name="adj" fmla="val 18106"/>
            </a:avLst>
          </a:prstGeom>
        </p:spPr>
        <p:txBody>
          <a:bodyPr/>
          <a:lstStyle/>
          <a:p>
            <a:pPr lvl="2"/>
            <a:r>
              <a:rPr lang="en-NZ" sz="2200">
                <a:solidFill>
                  <a:srgbClr val="41B6E6"/>
                </a:solidFill>
              </a:rPr>
              <a:t>Register our decision about organ donation </a:t>
            </a:r>
          </a:p>
          <a:p>
            <a:pPr lvl="3">
              <a:spcBef>
                <a:spcPts val="0"/>
              </a:spcBef>
              <a:spcAft>
                <a:spcPts val="1200"/>
              </a:spcAft>
            </a:pPr>
            <a:r>
              <a:rPr lang="en-NZ" sz="2200"/>
              <a:t>on the NHS Organ Donor Register and tell our family </a:t>
            </a:r>
            <a:br>
              <a:rPr lang="en-NZ" sz="2200"/>
            </a:br>
            <a:r>
              <a:rPr lang="en-NZ" sz="2200"/>
              <a:t>or closest friends to give them the certainty to support the decision at a difficult time.  </a:t>
            </a:r>
          </a:p>
        </p:txBody>
      </p:sp>
      <p:sp>
        <p:nvSpPr>
          <p:cNvPr id="8" name="Text Placeholder 7">
            <a:extLst>
              <a:ext uri="{FF2B5EF4-FFF2-40B4-BE49-F238E27FC236}">
                <a16:creationId xmlns:a16="http://schemas.microsoft.com/office/drawing/2014/main" id="{CB2410DA-4BBD-7E4B-87B4-C7CEE5AC6436}"/>
              </a:ext>
            </a:extLst>
          </p:cNvPr>
          <p:cNvSpPr>
            <a:spLocks noGrp="1"/>
          </p:cNvSpPr>
          <p:nvPr>
            <p:ph type="body" sz="quarter" idx="16"/>
          </p:nvPr>
        </p:nvSpPr>
        <p:spPr>
          <a:xfrm>
            <a:off x="506338" y="5995074"/>
            <a:ext cx="7622456" cy="1188000"/>
          </a:xfrm>
          <a:prstGeom prst="roundRect">
            <a:avLst>
              <a:gd name="adj" fmla="val 19441"/>
            </a:avLst>
          </a:prstGeom>
        </p:spPr>
        <p:txBody>
          <a:bodyPr/>
          <a:lstStyle/>
          <a:p>
            <a:pPr lvl="2"/>
            <a:r>
              <a:rPr lang="en-NZ" sz="2200">
                <a:solidFill>
                  <a:srgbClr val="41B6E6"/>
                </a:solidFill>
              </a:rPr>
              <a:t>Speak to others about donation </a:t>
            </a:r>
          </a:p>
          <a:p>
            <a:pPr lvl="3">
              <a:spcBef>
                <a:spcPts val="0"/>
              </a:spcBef>
              <a:spcAft>
                <a:spcPts val="1200"/>
              </a:spcAft>
            </a:pPr>
            <a:r>
              <a:rPr lang="en-NZ" sz="2200"/>
              <a:t>just having the conversation could encourage others </a:t>
            </a:r>
            <a:br>
              <a:rPr lang="en-NZ" sz="2200"/>
            </a:br>
            <a:r>
              <a:rPr lang="en-NZ" sz="2200"/>
              <a:t>to think about whether they would want to donate.</a:t>
            </a:r>
          </a:p>
        </p:txBody>
      </p:sp>
      <p:sp>
        <p:nvSpPr>
          <p:cNvPr id="9" name="Text Placeholder 8">
            <a:extLst>
              <a:ext uri="{FF2B5EF4-FFF2-40B4-BE49-F238E27FC236}">
                <a16:creationId xmlns:a16="http://schemas.microsoft.com/office/drawing/2014/main" id="{B2DA0944-0220-3644-967E-72B03891DD4D}"/>
              </a:ext>
            </a:extLst>
          </p:cNvPr>
          <p:cNvSpPr>
            <a:spLocks noGrp="1"/>
          </p:cNvSpPr>
          <p:nvPr>
            <p:ph type="body" sz="quarter" idx="17"/>
          </p:nvPr>
        </p:nvSpPr>
        <p:spPr>
          <a:xfrm>
            <a:off x="506338" y="7401776"/>
            <a:ext cx="7623250" cy="864000"/>
          </a:xfrm>
          <a:prstGeom prst="roundRect">
            <a:avLst>
              <a:gd name="adj" fmla="val 22693"/>
            </a:avLst>
          </a:prstGeom>
        </p:spPr>
        <p:txBody>
          <a:bodyPr lIns="90000" rIns="0"/>
          <a:lstStyle/>
          <a:p>
            <a:pPr lvl="2"/>
            <a:r>
              <a:rPr lang="en-NZ" sz="2200">
                <a:solidFill>
                  <a:srgbClr val="41B6E6"/>
                </a:solidFill>
              </a:rPr>
              <a:t>Consider the possible barriers to donation </a:t>
            </a:r>
          </a:p>
          <a:p>
            <a:pPr lvl="3">
              <a:spcBef>
                <a:spcPts val="0"/>
              </a:spcBef>
              <a:spcAft>
                <a:spcPts val="1200"/>
              </a:spcAft>
            </a:pPr>
            <a:r>
              <a:rPr lang="en-NZ" sz="2200"/>
              <a:t>how can we, as the next generation, help to address these?</a:t>
            </a:r>
            <a:endParaRPr lang="en-US"/>
          </a:p>
        </p:txBody>
      </p:sp>
      <p:sp>
        <p:nvSpPr>
          <p:cNvPr id="10" name="Text Placeholder 4">
            <a:extLst>
              <a:ext uri="{FF2B5EF4-FFF2-40B4-BE49-F238E27FC236}">
                <a16:creationId xmlns:a16="http://schemas.microsoft.com/office/drawing/2014/main" id="{EDC4CAD4-496F-224C-B9AB-040AE9943514}"/>
              </a:ext>
            </a:extLst>
          </p:cNvPr>
          <p:cNvSpPr>
            <a:spLocks noGrp="1"/>
          </p:cNvSpPr>
          <p:nvPr>
            <p:ph type="body" sz="quarter" idx="12"/>
          </p:nvPr>
        </p:nvSpPr>
        <p:spPr>
          <a:xfrm>
            <a:off x="8491644" y="5269372"/>
            <a:ext cx="3657957" cy="2582542"/>
          </a:xfrm>
        </p:spPr>
        <p:txBody>
          <a:bodyPr vert="horz" lIns="91440" tIns="45720" rIns="91440" bIns="45720" rtlCol="0" anchor="t">
            <a:noAutofit/>
          </a:bodyPr>
          <a:lstStyle/>
          <a:p>
            <a:r>
              <a:rPr lang="en-NZ" b="1" dirty="0">
                <a:solidFill>
                  <a:schemeClr val="bg1"/>
                </a:solidFill>
              </a:rPr>
              <a:t>“I can never express in words how much they have given to me”</a:t>
            </a:r>
            <a:endParaRPr lang="en-NZ" dirty="0">
              <a:solidFill>
                <a:schemeClr val="bg1"/>
              </a:solidFill>
            </a:endParaRPr>
          </a:p>
          <a:p>
            <a:pPr lvl="3"/>
            <a:r>
              <a:rPr lang="en-NZ" dirty="0">
                <a:solidFill>
                  <a:schemeClr val="bg1"/>
                </a:solidFill>
                <a:latin typeface="Arial"/>
                <a:cs typeface="Arial"/>
              </a:rPr>
              <a:t>Cissy, </a:t>
            </a:r>
            <a:br>
              <a:rPr lang="en-NZ" dirty="0"/>
            </a:br>
            <a:r>
              <a:rPr lang="en-NZ" dirty="0">
                <a:solidFill>
                  <a:schemeClr val="bg1"/>
                </a:solidFill>
                <a:latin typeface="Arial"/>
                <a:cs typeface="Arial"/>
              </a:rPr>
              <a:t>Heart and kidney recipient</a:t>
            </a:r>
          </a:p>
        </p:txBody>
      </p:sp>
    </p:spTree>
    <p:extLst>
      <p:ext uri="{BB962C8B-B14F-4D97-AF65-F5344CB8AC3E}">
        <p14:creationId xmlns:p14="http://schemas.microsoft.com/office/powerpoint/2010/main" val="33212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27C709-95A5-8A40-BD7A-CDB3645568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3902" y="3157877"/>
            <a:ext cx="5840361" cy="5689430"/>
          </a:xfrm>
          <a:prstGeom prst="rect">
            <a:avLst/>
          </a:prstGeom>
        </p:spPr>
      </p:pic>
      <p:pic>
        <p:nvPicPr>
          <p:cNvPr id="6" name="Picture 5">
            <a:extLst>
              <a:ext uri="{FF2B5EF4-FFF2-40B4-BE49-F238E27FC236}">
                <a16:creationId xmlns:a16="http://schemas.microsoft.com/office/drawing/2014/main" id="{7B30A587-7B1B-FC41-BA83-5FE37DEC5E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2860" y="1548580"/>
            <a:ext cx="3952159" cy="3937819"/>
          </a:xfrm>
          <a:prstGeom prst="rect">
            <a:avLst/>
          </a:prstGeom>
        </p:spPr>
      </p:pic>
      <p:sp>
        <p:nvSpPr>
          <p:cNvPr id="2" name="Title 1">
            <a:extLst>
              <a:ext uri="{FF2B5EF4-FFF2-40B4-BE49-F238E27FC236}">
                <a16:creationId xmlns:a16="http://schemas.microsoft.com/office/drawing/2014/main" id="{BA52D8A9-9B4C-8248-A472-E7F2C02019F2}"/>
              </a:ext>
            </a:extLst>
          </p:cNvPr>
          <p:cNvSpPr>
            <a:spLocks noGrp="1"/>
          </p:cNvSpPr>
          <p:nvPr>
            <p:ph type="title"/>
          </p:nvPr>
        </p:nvSpPr>
        <p:spPr>
          <a:xfrm>
            <a:off x="442860" y="534390"/>
            <a:ext cx="7685934" cy="704475"/>
          </a:xfrm>
        </p:spPr>
        <p:txBody>
          <a:bodyPr/>
          <a:lstStyle/>
          <a:p>
            <a:r>
              <a:rPr lang="en-NZ"/>
              <a:t>Consider this</a:t>
            </a:r>
            <a:endParaRPr lang="en-US"/>
          </a:p>
        </p:txBody>
      </p:sp>
      <p:sp>
        <p:nvSpPr>
          <p:cNvPr id="3" name="Text Placeholder 2">
            <a:extLst>
              <a:ext uri="{FF2B5EF4-FFF2-40B4-BE49-F238E27FC236}">
                <a16:creationId xmlns:a16="http://schemas.microsoft.com/office/drawing/2014/main" id="{F789567E-6925-1F40-B21C-B4DCFCAF0B6D}"/>
              </a:ext>
            </a:extLst>
          </p:cNvPr>
          <p:cNvSpPr>
            <a:spLocks noGrp="1"/>
          </p:cNvSpPr>
          <p:nvPr>
            <p:ph type="body" sz="quarter" idx="10"/>
          </p:nvPr>
        </p:nvSpPr>
        <p:spPr>
          <a:xfrm>
            <a:off x="1134833" y="2661877"/>
            <a:ext cx="2786831" cy="1711223"/>
          </a:xfrm>
        </p:spPr>
        <p:txBody>
          <a:bodyPr/>
          <a:lstStyle/>
          <a:p>
            <a:r>
              <a:rPr lang="en-NZ" b="1">
                <a:solidFill>
                  <a:schemeClr val="bg1"/>
                </a:solidFill>
              </a:rPr>
              <a:t>What is the most precious thing that you own?</a:t>
            </a:r>
            <a:endParaRPr lang="en-NZ">
              <a:solidFill>
                <a:schemeClr val="bg1"/>
              </a:solidFill>
            </a:endParaRPr>
          </a:p>
        </p:txBody>
      </p:sp>
      <p:sp>
        <p:nvSpPr>
          <p:cNvPr id="4" name="Text Placeholder 3">
            <a:extLst>
              <a:ext uri="{FF2B5EF4-FFF2-40B4-BE49-F238E27FC236}">
                <a16:creationId xmlns:a16="http://schemas.microsoft.com/office/drawing/2014/main" id="{41E058F2-04D2-DB44-BE95-186AC2609D5A}"/>
              </a:ext>
            </a:extLst>
          </p:cNvPr>
          <p:cNvSpPr>
            <a:spLocks noGrp="1"/>
          </p:cNvSpPr>
          <p:nvPr>
            <p:ph type="body" sz="quarter" idx="11"/>
          </p:nvPr>
        </p:nvSpPr>
        <p:spPr>
          <a:xfrm>
            <a:off x="4285827" y="4732369"/>
            <a:ext cx="3638967" cy="2127489"/>
          </a:xfrm>
        </p:spPr>
        <p:txBody>
          <a:bodyPr/>
          <a:lstStyle/>
          <a:p>
            <a:r>
              <a:rPr lang="en-NZ" b="1">
                <a:solidFill>
                  <a:schemeClr val="bg1"/>
                </a:solidFill>
              </a:rPr>
              <a:t>Under what circumstances </a:t>
            </a:r>
            <a:br>
              <a:rPr lang="en-NZ" b="1">
                <a:solidFill>
                  <a:schemeClr val="bg1"/>
                </a:solidFill>
              </a:rPr>
            </a:br>
            <a:r>
              <a:rPr lang="en-NZ" b="1">
                <a:solidFill>
                  <a:schemeClr val="bg1"/>
                </a:solidFill>
              </a:rPr>
              <a:t>(if any) would you consider giving </a:t>
            </a:r>
            <a:br>
              <a:rPr lang="en-NZ" b="1">
                <a:solidFill>
                  <a:schemeClr val="bg1"/>
                </a:solidFill>
              </a:rPr>
            </a:br>
            <a:r>
              <a:rPr lang="en-NZ" b="1">
                <a:solidFill>
                  <a:schemeClr val="bg1"/>
                </a:solidFill>
              </a:rPr>
              <a:t>it away?</a:t>
            </a:r>
            <a:endParaRPr lang="en-NZ">
              <a:solidFill>
                <a:schemeClr val="bg1"/>
              </a:solidFill>
            </a:endParaRPr>
          </a:p>
        </p:txBody>
      </p:sp>
      <p:sp>
        <p:nvSpPr>
          <p:cNvPr id="7" name="Slide Number Placeholder 6">
            <a:extLst>
              <a:ext uri="{FF2B5EF4-FFF2-40B4-BE49-F238E27FC236}">
                <a16:creationId xmlns:a16="http://schemas.microsoft.com/office/drawing/2014/main" id="{4D2A5B16-0D64-A24A-9D60-BC2F917B6C1F}"/>
              </a:ext>
            </a:extLst>
          </p:cNvPr>
          <p:cNvSpPr>
            <a:spLocks noGrp="1"/>
          </p:cNvSpPr>
          <p:nvPr>
            <p:ph type="sldNum" sz="quarter" idx="4"/>
          </p:nvPr>
        </p:nvSpPr>
        <p:spPr/>
        <p:txBody>
          <a:bodyPr/>
          <a:lstStyle/>
          <a:p>
            <a:fld id="{F68B15A4-E55F-C047-8706-F70E7B15C889}" type="slidenum">
              <a:rPr lang="en-US" smtClean="0"/>
              <a:pPr/>
              <a:t>2</a:t>
            </a:fld>
            <a:endParaRPr lang="en-US"/>
          </a:p>
        </p:txBody>
      </p:sp>
    </p:spTree>
    <p:extLst>
      <p:ext uri="{BB962C8B-B14F-4D97-AF65-F5344CB8AC3E}">
        <p14:creationId xmlns:p14="http://schemas.microsoft.com/office/powerpoint/2010/main" val="395772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782F3B8-8805-114A-9119-AE514F80B175}"/>
              </a:ext>
            </a:extLst>
          </p:cNvPr>
          <p:cNvCxnSpPr>
            <a:stCxn id="4" idx="2"/>
          </p:cNvCxnSpPr>
          <p:nvPr/>
        </p:nvCxnSpPr>
        <p:spPr>
          <a:xfrm flipH="1">
            <a:off x="2958717" y="2173288"/>
            <a:ext cx="32134" cy="3567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9315E8-B4F5-A04F-A7D6-AFD3BC227DB8}"/>
              </a:ext>
            </a:extLst>
          </p:cNvPr>
          <p:cNvCxnSpPr/>
          <p:nvPr/>
        </p:nvCxnSpPr>
        <p:spPr>
          <a:xfrm flipH="1">
            <a:off x="8089517" y="2173288"/>
            <a:ext cx="32134" cy="3567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5AC529-0706-0D4B-A25B-E0D012037552}"/>
              </a:ext>
            </a:extLst>
          </p:cNvPr>
          <p:cNvCxnSpPr/>
          <p:nvPr/>
        </p:nvCxnSpPr>
        <p:spPr>
          <a:xfrm flipH="1">
            <a:off x="13271117" y="2173288"/>
            <a:ext cx="32134" cy="3567112"/>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250549C-753D-AD4E-9D6E-8FEC90053DEC}"/>
              </a:ext>
            </a:extLst>
          </p:cNvPr>
          <p:cNvSpPr>
            <a:spLocks noGrp="1"/>
          </p:cNvSpPr>
          <p:nvPr>
            <p:ph type="sldNum" sz="quarter" idx="4"/>
          </p:nvPr>
        </p:nvSpPr>
        <p:spPr/>
        <p:txBody>
          <a:bodyPr/>
          <a:lstStyle/>
          <a:p>
            <a:fld id="{F68B15A4-E55F-C047-8706-F70E7B15C889}" type="slidenum">
              <a:rPr lang="en-US" smtClean="0"/>
              <a:pPr/>
              <a:t>3</a:t>
            </a:fld>
            <a:endParaRPr lang="en-US"/>
          </a:p>
        </p:txBody>
      </p:sp>
      <p:sp>
        <p:nvSpPr>
          <p:cNvPr id="3" name="Title 2">
            <a:extLst>
              <a:ext uri="{FF2B5EF4-FFF2-40B4-BE49-F238E27FC236}">
                <a16:creationId xmlns:a16="http://schemas.microsoft.com/office/drawing/2014/main" id="{24CDC579-C222-8D4C-A632-4BC7DB4F2893}"/>
              </a:ext>
            </a:extLst>
          </p:cNvPr>
          <p:cNvSpPr>
            <a:spLocks noGrp="1"/>
          </p:cNvSpPr>
          <p:nvPr>
            <p:ph type="title"/>
          </p:nvPr>
        </p:nvSpPr>
        <p:spPr>
          <a:xfrm>
            <a:off x="442860" y="534391"/>
            <a:ext cx="14022170" cy="692526"/>
          </a:xfrm>
        </p:spPr>
        <p:txBody>
          <a:bodyPr/>
          <a:lstStyle/>
          <a:p>
            <a:r>
              <a:rPr lang="en-NZ"/>
              <a:t>Who might need each type of donation?</a:t>
            </a:r>
            <a:endParaRPr lang="en-US"/>
          </a:p>
        </p:txBody>
      </p:sp>
      <p:sp>
        <p:nvSpPr>
          <p:cNvPr id="4" name="Text Placeholder 3">
            <a:extLst>
              <a:ext uri="{FF2B5EF4-FFF2-40B4-BE49-F238E27FC236}">
                <a16:creationId xmlns:a16="http://schemas.microsoft.com/office/drawing/2014/main" id="{BC821E3D-1D0D-F54C-8573-BABB472CCB79}"/>
              </a:ext>
            </a:extLst>
          </p:cNvPr>
          <p:cNvSpPr>
            <a:spLocks noGrp="1"/>
          </p:cNvSpPr>
          <p:nvPr>
            <p:ph type="body" sz="quarter" idx="10"/>
          </p:nvPr>
        </p:nvSpPr>
        <p:spPr/>
        <p:txBody>
          <a:bodyPr/>
          <a:lstStyle/>
          <a:p>
            <a:pPr lvl="2" algn="ctr"/>
            <a:r>
              <a:rPr lang="en-NZ" sz="2200" b="1">
                <a:solidFill>
                  <a:schemeClr val="bg1"/>
                </a:solidFill>
              </a:rPr>
              <a:t>Blood</a:t>
            </a:r>
            <a:endParaRPr lang="en-NZ" sz="2200">
              <a:solidFill>
                <a:schemeClr val="bg1"/>
              </a:solidFill>
            </a:endParaRPr>
          </a:p>
        </p:txBody>
      </p:sp>
      <p:sp>
        <p:nvSpPr>
          <p:cNvPr id="5" name="Text Placeholder 4">
            <a:extLst>
              <a:ext uri="{FF2B5EF4-FFF2-40B4-BE49-F238E27FC236}">
                <a16:creationId xmlns:a16="http://schemas.microsoft.com/office/drawing/2014/main" id="{35EB4EEC-7AB3-B342-8702-50F2DEC12BE0}"/>
              </a:ext>
            </a:extLst>
          </p:cNvPr>
          <p:cNvSpPr>
            <a:spLocks noGrp="1"/>
          </p:cNvSpPr>
          <p:nvPr>
            <p:ph type="body" sz="quarter" idx="11"/>
          </p:nvPr>
        </p:nvSpPr>
        <p:spPr/>
        <p:txBody>
          <a:bodyPr/>
          <a:lstStyle/>
          <a:p>
            <a:pPr lvl="2" algn="ctr"/>
            <a:r>
              <a:rPr lang="en-NZ" sz="2200" b="1">
                <a:solidFill>
                  <a:schemeClr val="bg1"/>
                </a:solidFill>
              </a:rPr>
              <a:t>Stem cell </a:t>
            </a:r>
            <a:endParaRPr lang="en-NZ" sz="2200">
              <a:solidFill>
                <a:schemeClr val="bg1"/>
              </a:solidFill>
            </a:endParaRPr>
          </a:p>
        </p:txBody>
      </p:sp>
      <p:sp>
        <p:nvSpPr>
          <p:cNvPr id="6" name="Text Placeholder 5">
            <a:extLst>
              <a:ext uri="{FF2B5EF4-FFF2-40B4-BE49-F238E27FC236}">
                <a16:creationId xmlns:a16="http://schemas.microsoft.com/office/drawing/2014/main" id="{DE6CB058-9DD7-5544-9E62-B5D15FD9C309}"/>
              </a:ext>
            </a:extLst>
          </p:cNvPr>
          <p:cNvSpPr>
            <a:spLocks noGrp="1"/>
          </p:cNvSpPr>
          <p:nvPr>
            <p:ph type="body" sz="quarter" idx="12"/>
          </p:nvPr>
        </p:nvSpPr>
        <p:spPr>
          <a:xfrm>
            <a:off x="12075613" y="1627188"/>
            <a:ext cx="2455275" cy="546100"/>
          </a:xfrm>
        </p:spPr>
        <p:txBody>
          <a:bodyPr/>
          <a:lstStyle/>
          <a:p>
            <a:pPr lvl="2" algn="ctr"/>
            <a:r>
              <a:rPr lang="en-NZ" sz="2200" b="1" dirty="0">
                <a:solidFill>
                  <a:schemeClr val="bg1"/>
                </a:solidFill>
              </a:rPr>
              <a:t>Organ/tissue</a:t>
            </a:r>
            <a:endParaRPr lang="en-NZ" sz="2200" dirty="0">
              <a:solidFill>
                <a:schemeClr val="bg1"/>
              </a:solidFill>
            </a:endParaRPr>
          </a:p>
        </p:txBody>
      </p:sp>
      <p:sp>
        <p:nvSpPr>
          <p:cNvPr id="7" name="Text Placeholder 6">
            <a:extLst>
              <a:ext uri="{FF2B5EF4-FFF2-40B4-BE49-F238E27FC236}">
                <a16:creationId xmlns:a16="http://schemas.microsoft.com/office/drawing/2014/main" id="{F4C26BEA-289C-0548-A105-DDF6B4FEEB40}"/>
              </a:ext>
            </a:extLst>
          </p:cNvPr>
          <p:cNvSpPr>
            <a:spLocks noGrp="1"/>
          </p:cNvSpPr>
          <p:nvPr>
            <p:ph type="body" sz="quarter" idx="13"/>
          </p:nvPr>
        </p:nvSpPr>
        <p:spPr/>
        <p:txBody>
          <a:bodyPr anchor="ctr"/>
          <a:lstStyle/>
          <a:p>
            <a:pPr lvl="2" algn="ctr"/>
            <a:r>
              <a:rPr lang="en-NZ" sz="2200" b="1"/>
              <a:t>Who might need a transfusion?</a:t>
            </a:r>
            <a:endParaRPr lang="en-NZ" sz="2200"/>
          </a:p>
        </p:txBody>
      </p:sp>
      <p:sp>
        <p:nvSpPr>
          <p:cNvPr id="8" name="Text Placeholder 7">
            <a:extLst>
              <a:ext uri="{FF2B5EF4-FFF2-40B4-BE49-F238E27FC236}">
                <a16:creationId xmlns:a16="http://schemas.microsoft.com/office/drawing/2014/main" id="{B02F1A32-CB04-A748-A02F-923F3CF5EA97}"/>
              </a:ext>
            </a:extLst>
          </p:cNvPr>
          <p:cNvSpPr>
            <a:spLocks noGrp="1"/>
          </p:cNvSpPr>
          <p:nvPr>
            <p:ph type="body" sz="quarter" idx="14"/>
          </p:nvPr>
        </p:nvSpPr>
        <p:spPr/>
        <p:txBody>
          <a:bodyPr anchor="ctr"/>
          <a:lstStyle/>
          <a:p>
            <a:pPr lvl="2" algn="ctr"/>
            <a:r>
              <a:rPr lang="en-NZ" sz="2200" b="1"/>
              <a:t>Who might need a stem cell transplant?</a:t>
            </a:r>
            <a:endParaRPr lang="en-NZ" sz="2200"/>
          </a:p>
        </p:txBody>
      </p:sp>
      <p:sp>
        <p:nvSpPr>
          <p:cNvPr id="9" name="Text Placeholder 8">
            <a:extLst>
              <a:ext uri="{FF2B5EF4-FFF2-40B4-BE49-F238E27FC236}">
                <a16:creationId xmlns:a16="http://schemas.microsoft.com/office/drawing/2014/main" id="{BEAAFB1F-466F-0B47-A333-B6E6449D6621}"/>
              </a:ext>
            </a:extLst>
          </p:cNvPr>
          <p:cNvSpPr>
            <a:spLocks noGrp="1"/>
          </p:cNvSpPr>
          <p:nvPr>
            <p:ph type="body" sz="quarter" idx="15"/>
          </p:nvPr>
        </p:nvSpPr>
        <p:spPr>
          <a:xfrm>
            <a:off x="10844436" y="4432152"/>
            <a:ext cx="4904758" cy="860610"/>
          </a:xfrm>
          <a:prstGeom prst="roundRect">
            <a:avLst>
              <a:gd name="adj" fmla="val 34124"/>
            </a:avLst>
          </a:prstGeom>
        </p:spPr>
        <p:txBody>
          <a:bodyPr anchor="ctr"/>
          <a:lstStyle/>
          <a:p>
            <a:pPr lvl="2" algn="ctr"/>
            <a:r>
              <a:rPr lang="en-NZ" sz="2200" b="1"/>
              <a:t>Who might need an organ </a:t>
            </a:r>
            <a:br>
              <a:rPr lang="en-NZ" sz="2200" b="1"/>
            </a:br>
            <a:r>
              <a:rPr lang="en-NZ" sz="2200" b="1"/>
              <a:t>or tissue transplant?</a:t>
            </a:r>
            <a:endParaRPr lang="en-NZ" sz="2200"/>
          </a:p>
        </p:txBody>
      </p:sp>
      <p:sp>
        <p:nvSpPr>
          <p:cNvPr id="10" name="Text Placeholder 9">
            <a:extLst>
              <a:ext uri="{FF2B5EF4-FFF2-40B4-BE49-F238E27FC236}">
                <a16:creationId xmlns:a16="http://schemas.microsoft.com/office/drawing/2014/main" id="{551A0E70-FD87-864B-B868-9D844C65BDB0}"/>
              </a:ext>
            </a:extLst>
          </p:cNvPr>
          <p:cNvSpPr>
            <a:spLocks noGrp="1"/>
          </p:cNvSpPr>
          <p:nvPr>
            <p:ph type="body" sz="quarter" idx="16"/>
          </p:nvPr>
        </p:nvSpPr>
        <p:spPr>
          <a:xfrm>
            <a:off x="10844436" y="5561704"/>
            <a:ext cx="4904758" cy="1989921"/>
          </a:xfrm>
        </p:spPr>
        <p:txBody>
          <a:bodyPr tIns="72000" bIns="72000"/>
          <a:lstStyle/>
          <a:p>
            <a:pPr marL="342900" lvl="3" indent="-342900">
              <a:buFont typeface="Arial" panose="020B0604020202020204" pitchFamily="34" charset="0"/>
              <a:buChar char="•"/>
            </a:pPr>
            <a:r>
              <a:rPr lang="en-NZ" sz="2200" dirty="0"/>
              <a:t>Anyone!</a:t>
            </a:r>
          </a:p>
          <a:p>
            <a:pPr marL="342900" lvl="3" indent="-342900">
              <a:buFont typeface="Arial" panose="020B0604020202020204" pitchFamily="34" charset="0"/>
              <a:buChar char="•"/>
            </a:pPr>
            <a:r>
              <a:rPr lang="en-NZ" sz="2200" dirty="0"/>
              <a:t>Someone whose organ(s)/tissue has been damaged by disease or injury</a:t>
            </a:r>
          </a:p>
          <a:p>
            <a:pPr marL="342900" lvl="3" indent="-342900">
              <a:buFont typeface="Arial" panose="020B0604020202020204" pitchFamily="34" charset="0"/>
              <a:buChar char="•"/>
            </a:pPr>
            <a:r>
              <a:rPr lang="en-NZ" sz="2200" dirty="0"/>
              <a:t>Someone who has a birth defect</a:t>
            </a:r>
          </a:p>
        </p:txBody>
      </p:sp>
      <p:sp>
        <p:nvSpPr>
          <p:cNvPr id="11" name="Text Placeholder 10">
            <a:extLst>
              <a:ext uri="{FF2B5EF4-FFF2-40B4-BE49-F238E27FC236}">
                <a16:creationId xmlns:a16="http://schemas.microsoft.com/office/drawing/2014/main" id="{CEC6D4AB-EBFA-6943-9F51-E7BB68CAF53A}"/>
              </a:ext>
            </a:extLst>
          </p:cNvPr>
          <p:cNvSpPr>
            <a:spLocks noGrp="1"/>
          </p:cNvSpPr>
          <p:nvPr>
            <p:ph type="body" sz="quarter" idx="17"/>
          </p:nvPr>
        </p:nvSpPr>
        <p:spPr/>
        <p:txBody>
          <a:bodyPr tIns="72000" bIns="72000"/>
          <a:lstStyle/>
          <a:p>
            <a:pPr marL="342900" lvl="3" indent="-342900">
              <a:buFont typeface="Arial" panose="020B0604020202020204" pitchFamily="34" charset="0"/>
              <a:buChar char="•"/>
            </a:pPr>
            <a:r>
              <a:rPr lang="en-NZ" sz="2200"/>
              <a:t>Anyone!</a:t>
            </a:r>
          </a:p>
          <a:p>
            <a:pPr marL="342900" lvl="3" indent="-342900">
              <a:buFont typeface="Arial" panose="020B0604020202020204" pitchFamily="34" charset="0"/>
              <a:buChar char="•"/>
            </a:pPr>
            <a:r>
              <a:rPr lang="en-NZ" sz="2200"/>
              <a:t>Someone with blood cancer or a blood disorder</a:t>
            </a:r>
          </a:p>
        </p:txBody>
      </p:sp>
      <p:sp>
        <p:nvSpPr>
          <p:cNvPr id="12" name="Text Placeholder 11">
            <a:extLst>
              <a:ext uri="{FF2B5EF4-FFF2-40B4-BE49-F238E27FC236}">
                <a16:creationId xmlns:a16="http://schemas.microsoft.com/office/drawing/2014/main" id="{DD1A99E4-902E-A848-BC19-2CCADACD5CE9}"/>
              </a:ext>
            </a:extLst>
          </p:cNvPr>
          <p:cNvSpPr>
            <a:spLocks noGrp="1"/>
          </p:cNvSpPr>
          <p:nvPr>
            <p:ph type="body" sz="quarter" idx="18"/>
          </p:nvPr>
        </p:nvSpPr>
        <p:spPr/>
        <p:txBody>
          <a:bodyPr tIns="72000" bIns="72000"/>
          <a:lstStyle/>
          <a:p>
            <a:pPr marL="342900" lvl="3" indent="-342900">
              <a:buFont typeface="Arial" panose="020B0604020202020204" pitchFamily="34" charset="0"/>
              <a:buChar char="•"/>
            </a:pPr>
            <a:r>
              <a:rPr lang="en-NZ" sz="2200"/>
              <a:t>Anyone!</a:t>
            </a:r>
          </a:p>
          <a:p>
            <a:pPr marL="342900" lvl="3" indent="-342900">
              <a:buFont typeface="Arial" panose="020B0604020202020204" pitchFamily="34" charset="0"/>
              <a:buChar char="•"/>
            </a:pPr>
            <a:r>
              <a:rPr lang="en-NZ" sz="2200"/>
              <a:t>Someone experiencing blood loss (for example, from an accident, surgery or child birth)</a:t>
            </a:r>
          </a:p>
          <a:p>
            <a:pPr marL="342900" lvl="3" indent="-342900">
              <a:buFont typeface="Arial" panose="020B0604020202020204" pitchFamily="34" charset="0"/>
              <a:buChar char="•"/>
            </a:pPr>
            <a:r>
              <a:rPr lang="en-NZ" sz="2200"/>
              <a:t>Someone with blood cancer or a blood disorder</a:t>
            </a:r>
          </a:p>
        </p:txBody>
      </p:sp>
      <p:pic>
        <p:nvPicPr>
          <p:cNvPr id="29" name="Picture 28">
            <a:extLst>
              <a:ext uri="{FF2B5EF4-FFF2-40B4-BE49-F238E27FC236}">
                <a16:creationId xmlns:a16="http://schemas.microsoft.com/office/drawing/2014/main" id="{188BEB45-836F-444C-AD24-F6E206FDCC81}"/>
              </a:ext>
            </a:extLst>
          </p:cNvPr>
          <p:cNvPicPr>
            <a:picLocks noChangeAspect="1"/>
          </p:cNvPicPr>
          <p:nvPr/>
        </p:nvPicPr>
        <p:blipFill>
          <a:blip r:embed="rId3"/>
          <a:stretch>
            <a:fillRect/>
          </a:stretch>
        </p:blipFill>
        <p:spPr>
          <a:xfrm>
            <a:off x="2162850" y="2467649"/>
            <a:ext cx="1655999" cy="1655999"/>
          </a:xfrm>
          <a:prstGeom prst="rect">
            <a:avLst/>
          </a:prstGeom>
        </p:spPr>
      </p:pic>
      <p:pic>
        <p:nvPicPr>
          <p:cNvPr id="30" name="Picture 29">
            <a:extLst>
              <a:ext uri="{FF2B5EF4-FFF2-40B4-BE49-F238E27FC236}">
                <a16:creationId xmlns:a16="http://schemas.microsoft.com/office/drawing/2014/main" id="{9359A61D-C53D-694B-A27C-4AEF16D106D2}"/>
              </a:ext>
            </a:extLst>
          </p:cNvPr>
          <p:cNvPicPr>
            <a:picLocks noChangeAspect="1"/>
          </p:cNvPicPr>
          <p:nvPr/>
        </p:nvPicPr>
        <p:blipFill>
          <a:blip r:embed="rId4"/>
          <a:stretch>
            <a:fillRect/>
          </a:stretch>
        </p:blipFill>
        <p:spPr>
          <a:xfrm>
            <a:off x="7293651" y="2466936"/>
            <a:ext cx="1655999" cy="1655999"/>
          </a:xfrm>
          <a:prstGeom prst="rect">
            <a:avLst/>
          </a:prstGeom>
        </p:spPr>
      </p:pic>
      <p:pic>
        <p:nvPicPr>
          <p:cNvPr id="21" name="Picture 20">
            <a:extLst>
              <a:ext uri="{FF2B5EF4-FFF2-40B4-BE49-F238E27FC236}">
                <a16:creationId xmlns:a16="http://schemas.microsoft.com/office/drawing/2014/main" id="{2D01E2DD-843A-AF4C-A46F-6743F7561A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00948" y="2442231"/>
            <a:ext cx="1670656" cy="1655999"/>
          </a:xfrm>
          <a:prstGeom prst="rect">
            <a:avLst/>
          </a:prstGeom>
        </p:spPr>
      </p:pic>
    </p:spTree>
    <p:extLst>
      <p:ext uri="{BB962C8B-B14F-4D97-AF65-F5344CB8AC3E}">
        <p14:creationId xmlns:p14="http://schemas.microsoft.com/office/powerpoint/2010/main" val="32743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8" grpId="0" build="p" animBg="1"/>
      <p:bldP spid="9" grpId="0" build="p" animBg="1"/>
      <p:bldP spid="10" grpId="0" build="p" animBg="1"/>
      <p:bldP spid="1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6A039DA0-95E6-9546-A3D7-851FE86E1DF0}"/>
              </a:ext>
            </a:extLst>
          </p:cNvPr>
          <p:cNvCxnSpPr>
            <a:cxnSpLocks/>
            <a:stCxn id="46" idx="0"/>
          </p:cNvCxnSpPr>
          <p:nvPr/>
        </p:nvCxnSpPr>
        <p:spPr>
          <a:xfrm flipH="1" flipV="1">
            <a:off x="13944424" y="6359828"/>
            <a:ext cx="5688" cy="876196"/>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32A636-686A-C140-9CE6-2104A1419196}"/>
              </a:ext>
            </a:extLst>
          </p:cNvPr>
          <p:cNvCxnSpPr>
            <a:cxnSpLocks/>
            <a:stCxn id="47" idx="2"/>
          </p:cNvCxnSpPr>
          <p:nvPr/>
        </p:nvCxnSpPr>
        <p:spPr>
          <a:xfrm flipH="1" flipV="1">
            <a:off x="2316716" y="6359828"/>
            <a:ext cx="2594" cy="876196"/>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619738-352B-C744-AF6D-D9B100884BBD}"/>
              </a:ext>
            </a:extLst>
          </p:cNvPr>
          <p:cNvCxnSpPr>
            <a:cxnSpLocks/>
          </p:cNvCxnSpPr>
          <p:nvPr/>
        </p:nvCxnSpPr>
        <p:spPr>
          <a:xfrm flipH="1">
            <a:off x="6184381" y="5875847"/>
            <a:ext cx="15423" cy="1712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BDEC59-D5D6-AA45-AEB0-A0534E5EF472}"/>
              </a:ext>
            </a:extLst>
          </p:cNvPr>
          <p:cNvCxnSpPr>
            <a:cxnSpLocks/>
          </p:cNvCxnSpPr>
          <p:nvPr/>
        </p:nvCxnSpPr>
        <p:spPr>
          <a:xfrm flipH="1">
            <a:off x="10076760" y="5746787"/>
            <a:ext cx="7025" cy="166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0802B1B-CA80-C649-BDF5-B46D9333FD85}"/>
              </a:ext>
            </a:extLst>
          </p:cNvPr>
          <p:cNvCxnSpPr>
            <a:cxnSpLocks/>
            <a:endCxn id="13" idx="4"/>
          </p:cNvCxnSpPr>
          <p:nvPr/>
        </p:nvCxnSpPr>
        <p:spPr>
          <a:xfrm flipH="1">
            <a:off x="13932067" y="2948065"/>
            <a:ext cx="15424" cy="183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AF67A-D2BE-CC48-9BA1-943D0D193A51}"/>
              </a:ext>
            </a:extLst>
          </p:cNvPr>
          <p:cNvCxnSpPr>
            <a:cxnSpLocks/>
          </p:cNvCxnSpPr>
          <p:nvPr/>
        </p:nvCxnSpPr>
        <p:spPr>
          <a:xfrm flipH="1">
            <a:off x="2316716" y="4034690"/>
            <a:ext cx="15423" cy="171209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744D3CB-A0DA-4D4A-9772-195D52A6EE1C}"/>
              </a:ext>
            </a:extLst>
          </p:cNvPr>
          <p:cNvSpPr>
            <a:spLocks noGrp="1"/>
          </p:cNvSpPr>
          <p:nvPr>
            <p:ph type="sldNum" sz="quarter" idx="4"/>
          </p:nvPr>
        </p:nvSpPr>
        <p:spPr/>
        <p:txBody>
          <a:bodyPr/>
          <a:lstStyle/>
          <a:p>
            <a:fld id="{F68B15A4-E55F-C047-8706-F70E7B15C889}" type="slidenum">
              <a:rPr lang="en-US" smtClean="0"/>
              <a:pPr/>
              <a:t>4</a:t>
            </a:fld>
            <a:endParaRPr lang="en-US"/>
          </a:p>
        </p:txBody>
      </p:sp>
      <p:sp>
        <p:nvSpPr>
          <p:cNvPr id="3" name="Title 2">
            <a:extLst>
              <a:ext uri="{FF2B5EF4-FFF2-40B4-BE49-F238E27FC236}">
                <a16:creationId xmlns:a16="http://schemas.microsoft.com/office/drawing/2014/main" id="{B7525511-E46E-F14A-9CC8-4C872ADE5FD9}"/>
              </a:ext>
            </a:extLst>
          </p:cNvPr>
          <p:cNvSpPr>
            <a:spLocks noGrp="1"/>
          </p:cNvSpPr>
          <p:nvPr>
            <p:ph type="title"/>
          </p:nvPr>
        </p:nvSpPr>
        <p:spPr/>
        <p:txBody>
          <a:bodyPr/>
          <a:lstStyle/>
          <a:p>
            <a:r>
              <a:rPr lang="en-US"/>
              <a:t>What’s involved in being a blood donor</a:t>
            </a:r>
          </a:p>
        </p:txBody>
      </p:sp>
      <p:sp>
        <p:nvSpPr>
          <p:cNvPr id="4" name="Text Placeholder 3">
            <a:extLst>
              <a:ext uri="{FF2B5EF4-FFF2-40B4-BE49-F238E27FC236}">
                <a16:creationId xmlns:a16="http://schemas.microsoft.com/office/drawing/2014/main" id="{354FA8EC-F8E0-904D-9533-413F2733B6B5}"/>
              </a:ext>
            </a:extLst>
          </p:cNvPr>
          <p:cNvSpPr>
            <a:spLocks noGrp="1"/>
          </p:cNvSpPr>
          <p:nvPr>
            <p:ph type="body" sz="quarter" idx="18"/>
          </p:nvPr>
        </p:nvSpPr>
        <p:spPr/>
        <p:txBody>
          <a:bodyPr tIns="251999"/>
          <a:lstStyle/>
          <a:p>
            <a:pPr lvl="3" algn="ctr"/>
            <a:r>
              <a:rPr lang="en-NZ" sz="2200" dirty="0"/>
              <a:t>Register online from </a:t>
            </a:r>
            <a:br>
              <a:rPr lang="en-NZ" sz="2200" dirty="0"/>
            </a:br>
            <a:r>
              <a:rPr lang="en-NZ" sz="2200" dirty="0"/>
              <a:t>16+ at </a:t>
            </a:r>
            <a:r>
              <a:rPr lang="en-NZ" sz="2200" b="1" dirty="0" err="1">
                <a:solidFill>
                  <a:srgbClr val="1170C0"/>
                </a:solidFill>
                <a:hlinkClick r:id="rId3">
                  <a:extLst>
                    <a:ext uri="{A12FA001-AC4F-418D-AE19-62706E023703}">
                      <ahyp:hlinkClr xmlns:ahyp="http://schemas.microsoft.com/office/drawing/2018/hyperlinkcolor" val="tx"/>
                    </a:ext>
                  </a:extLst>
                </a:hlinkClick>
              </a:rPr>
              <a:t>blood.co.uk</a:t>
            </a:r>
            <a:r>
              <a:rPr lang="en-NZ" sz="2200" dirty="0">
                <a:solidFill>
                  <a:srgbClr val="245EA9"/>
                </a:solidFill>
                <a:hlinkClick r:id="rId3">
                  <a:extLst>
                    <a:ext uri="{A12FA001-AC4F-418D-AE19-62706E023703}">
                      <ahyp:hlinkClr xmlns:ahyp="http://schemas.microsoft.com/office/drawing/2018/hyperlinkcolor" val="tx"/>
                    </a:ext>
                  </a:extLst>
                </a:hlinkClick>
              </a:rPr>
              <a:t>.</a:t>
            </a:r>
            <a:endParaRPr lang="en-NZ" sz="2200" dirty="0">
              <a:solidFill>
                <a:srgbClr val="245EA9"/>
              </a:solidFill>
            </a:endParaRPr>
          </a:p>
        </p:txBody>
      </p:sp>
      <p:sp>
        <p:nvSpPr>
          <p:cNvPr id="5" name="Text Placeholder 4">
            <a:extLst>
              <a:ext uri="{FF2B5EF4-FFF2-40B4-BE49-F238E27FC236}">
                <a16:creationId xmlns:a16="http://schemas.microsoft.com/office/drawing/2014/main" id="{5B8D82D3-BA1B-1843-B921-2909E2195519}"/>
              </a:ext>
            </a:extLst>
          </p:cNvPr>
          <p:cNvSpPr>
            <a:spLocks noGrp="1"/>
          </p:cNvSpPr>
          <p:nvPr>
            <p:ph type="body" sz="quarter" idx="19"/>
          </p:nvPr>
        </p:nvSpPr>
        <p:spPr>
          <a:xfrm>
            <a:off x="499029" y="5240853"/>
            <a:ext cx="3600000" cy="1712096"/>
          </a:xfrm>
        </p:spPr>
        <p:txBody>
          <a:bodyPr lIns="36000" tIns="251999" rIns="36000"/>
          <a:lstStyle/>
          <a:p>
            <a:pPr lvl="3" algn="ctr"/>
            <a:r>
              <a:rPr lang="en-NZ" sz="2200"/>
              <a:t>Registered donors book an appointment at their preferred time and place from 17+.</a:t>
            </a:r>
          </a:p>
        </p:txBody>
      </p:sp>
      <p:sp>
        <p:nvSpPr>
          <p:cNvPr id="6" name="Text Placeholder 5">
            <a:extLst>
              <a:ext uri="{FF2B5EF4-FFF2-40B4-BE49-F238E27FC236}">
                <a16:creationId xmlns:a16="http://schemas.microsoft.com/office/drawing/2014/main" id="{9EE43915-A5C3-3A4D-ADB4-73A2F574F66D}"/>
              </a:ext>
            </a:extLst>
          </p:cNvPr>
          <p:cNvSpPr>
            <a:spLocks noGrp="1"/>
          </p:cNvSpPr>
          <p:nvPr>
            <p:ph type="body" sz="quarter" idx="10"/>
          </p:nvPr>
        </p:nvSpPr>
        <p:spPr/>
        <p:txBody>
          <a:bodyPr/>
          <a:lstStyle/>
          <a:p>
            <a:pPr lvl="2" algn="ctr"/>
            <a:r>
              <a:rPr lang="en-US" sz="2200">
                <a:solidFill>
                  <a:schemeClr val="bg1"/>
                </a:solidFill>
              </a:rPr>
              <a:t>1</a:t>
            </a:r>
          </a:p>
        </p:txBody>
      </p:sp>
      <p:sp>
        <p:nvSpPr>
          <p:cNvPr id="7" name="Text Placeholder 6">
            <a:extLst>
              <a:ext uri="{FF2B5EF4-FFF2-40B4-BE49-F238E27FC236}">
                <a16:creationId xmlns:a16="http://schemas.microsoft.com/office/drawing/2014/main" id="{7E66FD7F-ADEE-D948-A71A-7A80AB024834}"/>
              </a:ext>
            </a:extLst>
          </p:cNvPr>
          <p:cNvSpPr>
            <a:spLocks noGrp="1"/>
          </p:cNvSpPr>
          <p:nvPr>
            <p:ph type="body" sz="quarter" idx="14"/>
          </p:nvPr>
        </p:nvSpPr>
        <p:spPr>
          <a:xfrm>
            <a:off x="2034359" y="4928746"/>
            <a:ext cx="540000" cy="540000"/>
          </a:xfrm>
        </p:spPr>
        <p:txBody>
          <a:bodyPr/>
          <a:lstStyle/>
          <a:p>
            <a:pPr lvl="2" algn="ctr"/>
            <a:r>
              <a:rPr lang="en-US" sz="2200">
                <a:solidFill>
                  <a:schemeClr val="bg1"/>
                </a:solidFill>
              </a:rPr>
              <a:t>2</a:t>
            </a:r>
          </a:p>
        </p:txBody>
      </p:sp>
      <p:sp>
        <p:nvSpPr>
          <p:cNvPr id="8" name="Text Placeholder 7">
            <a:extLst>
              <a:ext uri="{FF2B5EF4-FFF2-40B4-BE49-F238E27FC236}">
                <a16:creationId xmlns:a16="http://schemas.microsoft.com/office/drawing/2014/main" id="{3ACF58F9-E389-0740-95D8-B7CDD6B1B295}"/>
              </a:ext>
            </a:extLst>
          </p:cNvPr>
          <p:cNvSpPr>
            <a:spLocks noGrp="1"/>
          </p:cNvSpPr>
          <p:nvPr>
            <p:ph type="body" sz="quarter" idx="20"/>
          </p:nvPr>
        </p:nvSpPr>
        <p:spPr>
          <a:xfrm>
            <a:off x="4391407" y="3885174"/>
            <a:ext cx="3600000" cy="2458654"/>
          </a:xfrm>
          <a:prstGeom prst="roundRect">
            <a:avLst>
              <a:gd name="adj" fmla="val 10457"/>
            </a:avLst>
          </a:prstGeom>
        </p:spPr>
        <p:txBody>
          <a:bodyPr lIns="0" tIns="251999" rIns="0"/>
          <a:lstStyle/>
          <a:p>
            <a:pPr lvl="3" algn="ctr"/>
            <a:r>
              <a:rPr lang="en-NZ" sz="2200"/>
              <a:t>The donation process takes roughly 1 hour – donating itself just 5-10 minutes. </a:t>
            </a:r>
          </a:p>
          <a:p>
            <a:pPr lvl="3" algn="ctr"/>
            <a:r>
              <a:rPr lang="en-NZ" sz="2200"/>
              <a:t>Donors get a drink </a:t>
            </a:r>
            <a:br>
              <a:rPr lang="en-NZ" sz="2200"/>
            </a:br>
            <a:r>
              <a:rPr lang="en-NZ" sz="2200"/>
              <a:t>and biscuit and then their job is done.</a:t>
            </a:r>
          </a:p>
        </p:txBody>
      </p:sp>
      <p:sp>
        <p:nvSpPr>
          <p:cNvPr id="9" name="Text Placeholder 8">
            <a:extLst>
              <a:ext uri="{FF2B5EF4-FFF2-40B4-BE49-F238E27FC236}">
                <a16:creationId xmlns:a16="http://schemas.microsoft.com/office/drawing/2014/main" id="{E8FE11A7-2B40-6B48-8B22-10FAA0FBA398}"/>
              </a:ext>
            </a:extLst>
          </p:cNvPr>
          <p:cNvSpPr>
            <a:spLocks noGrp="1"/>
          </p:cNvSpPr>
          <p:nvPr>
            <p:ph type="body" sz="quarter" idx="21"/>
          </p:nvPr>
        </p:nvSpPr>
        <p:spPr>
          <a:xfrm>
            <a:off x="8283785" y="3885174"/>
            <a:ext cx="3600000" cy="2458654"/>
          </a:xfrm>
        </p:spPr>
        <p:txBody>
          <a:bodyPr lIns="36000" tIns="251999" rIns="36000"/>
          <a:lstStyle/>
          <a:p>
            <a:pPr lvl="3" algn="ctr"/>
            <a:r>
              <a:rPr lang="en-NZ" sz="2200"/>
              <a:t>A donor’s blood is tested </a:t>
            </a:r>
            <a:br>
              <a:rPr lang="en-NZ" sz="2200"/>
            </a:br>
            <a:r>
              <a:rPr lang="en-NZ" sz="2200"/>
              <a:t>and they find out their </a:t>
            </a:r>
            <a:br>
              <a:rPr lang="en-NZ" sz="2200"/>
            </a:br>
            <a:r>
              <a:rPr lang="en-NZ" sz="2200"/>
              <a:t>blood group. The blood is split into component parts, </a:t>
            </a:r>
            <a:br>
              <a:rPr lang="en-NZ" sz="2200"/>
            </a:br>
            <a:r>
              <a:rPr lang="en-NZ" sz="2200"/>
              <a:t>so each donation can help </a:t>
            </a:r>
            <a:br>
              <a:rPr lang="en-NZ" sz="2200"/>
            </a:br>
            <a:r>
              <a:rPr lang="en-NZ" sz="2200"/>
              <a:t>3 adults or 6 infants.</a:t>
            </a:r>
          </a:p>
        </p:txBody>
      </p:sp>
      <p:sp>
        <p:nvSpPr>
          <p:cNvPr id="10" name="Text Placeholder 9">
            <a:extLst>
              <a:ext uri="{FF2B5EF4-FFF2-40B4-BE49-F238E27FC236}">
                <a16:creationId xmlns:a16="http://schemas.microsoft.com/office/drawing/2014/main" id="{40140A52-5E4B-0D46-9C40-861086290866}"/>
              </a:ext>
            </a:extLst>
          </p:cNvPr>
          <p:cNvSpPr>
            <a:spLocks noGrp="1"/>
          </p:cNvSpPr>
          <p:nvPr>
            <p:ph type="body" sz="quarter" idx="22"/>
          </p:nvPr>
        </p:nvSpPr>
        <p:spPr>
          <a:xfrm>
            <a:off x="12132067" y="4576283"/>
            <a:ext cx="3600000" cy="2458654"/>
          </a:xfrm>
        </p:spPr>
        <p:txBody>
          <a:bodyPr tIns="251999"/>
          <a:lstStyle/>
          <a:p>
            <a:pPr lvl="3" algn="ctr"/>
            <a:r>
              <a:rPr lang="en-NZ" sz="2200"/>
              <a:t>Blood is then distributed </a:t>
            </a:r>
            <a:br>
              <a:rPr lang="en-NZ" sz="2200"/>
            </a:br>
            <a:r>
              <a:rPr lang="en-NZ" sz="2200"/>
              <a:t>to hospitals across England and given to patients in need. Donors even get a text when their red cells are issued.</a:t>
            </a:r>
          </a:p>
        </p:txBody>
      </p:sp>
      <p:sp>
        <p:nvSpPr>
          <p:cNvPr id="11" name="Text Placeholder 10">
            <a:extLst>
              <a:ext uri="{FF2B5EF4-FFF2-40B4-BE49-F238E27FC236}">
                <a16:creationId xmlns:a16="http://schemas.microsoft.com/office/drawing/2014/main" id="{BA1F706A-BDA0-2A4F-BD89-4A8F8E7F30BA}"/>
              </a:ext>
            </a:extLst>
          </p:cNvPr>
          <p:cNvSpPr>
            <a:spLocks noGrp="1"/>
          </p:cNvSpPr>
          <p:nvPr>
            <p:ph type="body" sz="quarter" idx="11"/>
          </p:nvPr>
        </p:nvSpPr>
        <p:spPr/>
        <p:txBody>
          <a:bodyPr/>
          <a:lstStyle/>
          <a:p>
            <a:pPr lvl="2" algn="ctr"/>
            <a:r>
              <a:rPr lang="en-US" sz="2200">
                <a:solidFill>
                  <a:schemeClr val="bg1"/>
                </a:solidFill>
              </a:rPr>
              <a:t>3</a:t>
            </a:r>
          </a:p>
        </p:txBody>
      </p:sp>
      <p:sp>
        <p:nvSpPr>
          <p:cNvPr id="12" name="Text Placeholder 11">
            <a:extLst>
              <a:ext uri="{FF2B5EF4-FFF2-40B4-BE49-F238E27FC236}">
                <a16:creationId xmlns:a16="http://schemas.microsoft.com/office/drawing/2014/main" id="{0D6DF1C3-707F-054F-A720-603DA635BCD6}"/>
              </a:ext>
            </a:extLst>
          </p:cNvPr>
          <p:cNvSpPr>
            <a:spLocks noGrp="1"/>
          </p:cNvSpPr>
          <p:nvPr>
            <p:ph type="body" sz="quarter" idx="12"/>
          </p:nvPr>
        </p:nvSpPr>
        <p:spPr/>
        <p:txBody>
          <a:bodyPr/>
          <a:lstStyle/>
          <a:p>
            <a:pPr lvl="2" algn="ctr"/>
            <a:r>
              <a:rPr lang="en-US" sz="2200">
                <a:solidFill>
                  <a:schemeClr val="bg1"/>
                </a:solidFill>
              </a:rPr>
              <a:t>4</a:t>
            </a:r>
          </a:p>
        </p:txBody>
      </p:sp>
      <p:sp>
        <p:nvSpPr>
          <p:cNvPr id="13" name="Text Placeholder 12">
            <a:extLst>
              <a:ext uri="{FF2B5EF4-FFF2-40B4-BE49-F238E27FC236}">
                <a16:creationId xmlns:a16="http://schemas.microsoft.com/office/drawing/2014/main" id="{D6BC3CF5-34CA-EB4B-B380-2204E516BBCF}"/>
              </a:ext>
            </a:extLst>
          </p:cNvPr>
          <p:cNvSpPr>
            <a:spLocks noGrp="1"/>
          </p:cNvSpPr>
          <p:nvPr>
            <p:ph type="body" sz="quarter" idx="13"/>
          </p:nvPr>
        </p:nvSpPr>
        <p:spPr>
          <a:xfrm>
            <a:off x="13662067" y="4247590"/>
            <a:ext cx="540000" cy="540000"/>
          </a:xfrm>
        </p:spPr>
        <p:txBody>
          <a:bodyPr/>
          <a:lstStyle/>
          <a:p>
            <a:pPr lvl="2" algn="ctr"/>
            <a:r>
              <a:rPr lang="en-US" sz="2200">
                <a:solidFill>
                  <a:schemeClr val="bg1"/>
                </a:solidFill>
              </a:rPr>
              <a:t>5</a:t>
            </a:r>
          </a:p>
        </p:txBody>
      </p:sp>
      <p:cxnSp>
        <p:nvCxnSpPr>
          <p:cNvPr id="24" name="Straight Connector 23">
            <a:extLst>
              <a:ext uri="{FF2B5EF4-FFF2-40B4-BE49-F238E27FC236}">
                <a16:creationId xmlns:a16="http://schemas.microsoft.com/office/drawing/2014/main" id="{2756ECA3-DC6A-F844-98D7-0751CCB2680F}"/>
              </a:ext>
            </a:extLst>
          </p:cNvPr>
          <p:cNvCxnSpPr>
            <a:cxnSpLocks/>
            <a:stCxn id="11" idx="0"/>
            <a:endCxn id="44" idx="0"/>
          </p:cNvCxnSpPr>
          <p:nvPr/>
        </p:nvCxnSpPr>
        <p:spPr>
          <a:xfrm flipV="1">
            <a:off x="6184380" y="2732480"/>
            <a:ext cx="0" cy="859432"/>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BF509C1-B515-6A4C-AC02-9DC27ACA0F99}"/>
              </a:ext>
            </a:extLst>
          </p:cNvPr>
          <p:cNvCxnSpPr>
            <a:cxnSpLocks/>
            <a:endCxn id="45" idx="2"/>
          </p:cNvCxnSpPr>
          <p:nvPr/>
        </p:nvCxnSpPr>
        <p:spPr>
          <a:xfrm flipH="1" flipV="1">
            <a:off x="10058721" y="2732480"/>
            <a:ext cx="5682" cy="859434"/>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E09001-857B-F24E-B38F-01369AA79EB9}"/>
              </a:ext>
            </a:extLst>
          </p:cNvPr>
          <p:cNvCxnSpPr>
            <a:cxnSpLocks/>
            <a:stCxn id="47" idx="0"/>
          </p:cNvCxnSpPr>
          <p:nvPr/>
        </p:nvCxnSpPr>
        <p:spPr>
          <a:xfrm>
            <a:off x="2583629" y="7500343"/>
            <a:ext cx="2946706" cy="200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1FECC81-98A4-6245-842D-3A0E84C1E253}"/>
              </a:ext>
            </a:extLst>
          </p:cNvPr>
          <p:cNvCxnSpPr>
            <a:cxnSpLocks/>
            <a:endCxn id="46" idx="2"/>
          </p:cNvCxnSpPr>
          <p:nvPr/>
        </p:nvCxnSpPr>
        <p:spPr>
          <a:xfrm flipV="1">
            <a:off x="10749040" y="7500343"/>
            <a:ext cx="2936753" cy="200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1380910-B6AD-F34C-B57B-06884B1F6293}"/>
              </a:ext>
            </a:extLst>
          </p:cNvPr>
          <p:cNvPicPr>
            <a:picLocks noChangeAspect="1"/>
          </p:cNvPicPr>
          <p:nvPr/>
        </p:nvPicPr>
        <p:blipFill>
          <a:blip r:embed="rId4"/>
          <a:stretch>
            <a:fillRect/>
          </a:stretch>
        </p:blipFill>
        <p:spPr>
          <a:xfrm>
            <a:off x="9224044" y="6674343"/>
            <a:ext cx="1655999" cy="1655999"/>
          </a:xfrm>
          <a:prstGeom prst="rect">
            <a:avLst/>
          </a:prstGeom>
        </p:spPr>
      </p:pic>
      <p:pic>
        <p:nvPicPr>
          <p:cNvPr id="38" name="Picture 37">
            <a:extLst>
              <a:ext uri="{FF2B5EF4-FFF2-40B4-BE49-F238E27FC236}">
                <a16:creationId xmlns:a16="http://schemas.microsoft.com/office/drawing/2014/main" id="{1A94D889-F787-7B41-9987-36AB95EE14EF}"/>
              </a:ext>
            </a:extLst>
          </p:cNvPr>
          <p:cNvPicPr>
            <a:picLocks noChangeAspect="1"/>
          </p:cNvPicPr>
          <p:nvPr/>
        </p:nvPicPr>
        <p:blipFill>
          <a:blip r:embed="rId5"/>
          <a:stretch>
            <a:fillRect/>
          </a:stretch>
        </p:blipFill>
        <p:spPr>
          <a:xfrm>
            <a:off x="5349052" y="6674343"/>
            <a:ext cx="1670656" cy="1655999"/>
          </a:xfrm>
          <a:prstGeom prst="rect">
            <a:avLst/>
          </a:prstGeom>
        </p:spPr>
      </p:pic>
      <p:pic>
        <p:nvPicPr>
          <p:cNvPr id="40" name="Picture 39">
            <a:extLst>
              <a:ext uri="{FF2B5EF4-FFF2-40B4-BE49-F238E27FC236}">
                <a16:creationId xmlns:a16="http://schemas.microsoft.com/office/drawing/2014/main" id="{30773AD9-A74E-6E41-BEF0-B8BE3588D59B}"/>
              </a:ext>
            </a:extLst>
          </p:cNvPr>
          <p:cNvPicPr>
            <a:picLocks noChangeAspect="1"/>
          </p:cNvPicPr>
          <p:nvPr/>
        </p:nvPicPr>
        <p:blipFill>
          <a:blip r:embed="rId6"/>
          <a:stretch>
            <a:fillRect/>
          </a:stretch>
        </p:blipFill>
        <p:spPr>
          <a:xfrm>
            <a:off x="13111093" y="1930045"/>
            <a:ext cx="1655999" cy="1655999"/>
          </a:xfrm>
          <a:prstGeom prst="rect">
            <a:avLst/>
          </a:prstGeom>
        </p:spPr>
      </p:pic>
      <p:cxnSp>
        <p:nvCxnSpPr>
          <p:cNvPr id="41" name="Straight Connector 40">
            <a:extLst>
              <a:ext uri="{FF2B5EF4-FFF2-40B4-BE49-F238E27FC236}">
                <a16:creationId xmlns:a16="http://schemas.microsoft.com/office/drawing/2014/main" id="{0ABD9445-EB5B-304D-98A5-60C5F729FF28}"/>
              </a:ext>
            </a:extLst>
          </p:cNvPr>
          <p:cNvCxnSpPr>
            <a:cxnSpLocks/>
            <a:stCxn id="44" idx="2"/>
            <a:endCxn id="45" idx="0"/>
          </p:cNvCxnSpPr>
          <p:nvPr/>
        </p:nvCxnSpPr>
        <p:spPr>
          <a:xfrm>
            <a:off x="6448699" y="2468161"/>
            <a:ext cx="3345703"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C97AA43E-E747-F94B-9C14-021EB227B411}"/>
              </a:ext>
            </a:extLst>
          </p:cNvPr>
          <p:cNvPicPr>
            <a:picLocks noChangeAspect="1"/>
          </p:cNvPicPr>
          <p:nvPr/>
        </p:nvPicPr>
        <p:blipFill>
          <a:blip r:embed="rId7"/>
          <a:stretch>
            <a:fillRect/>
          </a:stretch>
        </p:blipFill>
        <p:spPr>
          <a:xfrm>
            <a:off x="7294260" y="1635654"/>
            <a:ext cx="1670656" cy="1655999"/>
          </a:xfrm>
          <a:prstGeom prst="rect">
            <a:avLst/>
          </a:prstGeom>
        </p:spPr>
      </p:pic>
      <p:sp>
        <p:nvSpPr>
          <p:cNvPr id="44" name="Arc 43">
            <a:extLst>
              <a:ext uri="{FF2B5EF4-FFF2-40B4-BE49-F238E27FC236}">
                <a16:creationId xmlns:a16="http://schemas.microsoft.com/office/drawing/2014/main" id="{4ECDF179-B8B9-BA42-9C67-25C3ADC5070D}"/>
              </a:ext>
            </a:extLst>
          </p:cNvPr>
          <p:cNvSpPr/>
          <p:nvPr/>
        </p:nvSpPr>
        <p:spPr>
          <a:xfrm rot="16200000">
            <a:off x="6184380" y="2468161"/>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F5529D90-6141-0948-9B19-156103F49386}"/>
              </a:ext>
            </a:extLst>
          </p:cNvPr>
          <p:cNvSpPr/>
          <p:nvPr/>
        </p:nvSpPr>
        <p:spPr>
          <a:xfrm>
            <a:off x="9530084" y="2468161"/>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A3A2BE4E-8026-7E4B-9F70-BF2B5B11B0FB}"/>
              </a:ext>
            </a:extLst>
          </p:cNvPr>
          <p:cNvSpPr/>
          <p:nvPr/>
        </p:nvSpPr>
        <p:spPr>
          <a:xfrm rot="5400000">
            <a:off x="13421475" y="6971706"/>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BF416F8A-A7C7-0244-B557-60F1A84E6E36}"/>
              </a:ext>
            </a:extLst>
          </p:cNvPr>
          <p:cNvSpPr/>
          <p:nvPr/>
        </p:nvSpPr>
        <p:spPr>
          <a:xfrm rot="10800000">
            <a:off x="2319310" y="6971706"/>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54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
                                            <p:bg/>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xEl>
                                              <p:pRg st="0" end="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
                                            <p:bg/>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8" grpId="0" build="p" animBg="1"/>
      <p:bldP spid="9" grpId="0" build="p" animBg="1"/>
      <p:bldP spid="10" grpId="0" build="p" animBg="1"/>
      <p:bldP spid="11" grpId="0" build="p" animBg="1"/>
      <p:bldP spid="12" grpId="0" build="p" animBg="1"/>
      <p:bldP spid="13" grpId="0" build="p" animBg="1"/>
      <p:bldP spid="44"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C170585D-A6C5-ED4B-9094-DE31BC7D2CA9}"/>
              </a:ext>
            </a:extLst>
          </p:cNvPr>
          <p:cNvCxnSpPr>
            <a:cxnSpLocks/>
          </p:cNvCxnSpPr>
          <p:nvPr/>
        </p:nvCxnSpPr>
        <p:spPr>
          <a:xfrm>
            <a:off x="8271396" y="6108870"/>
            <a:ext cx="2702280" cy="28575"/>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F4038D-657D-3B47-A329-F3A52281B684}"/>
              </a:ext>
            </a:extLst>
          </p:cNvPr>
          <p:cNvCxnSpPr>
            <a:cxnSpLocks/>
          </p:cNvCxnSpPr>
          <p:nvPr/>
        </p:nvCxnSpPr>
        <p:spPr>
          <a:xfrm flipH="1">
            <a:off x="2309330" y="2194668"/>
            <a:ext cx="1" cy="1684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A5BB52-4CC5-1244-89F0-21FF251166CB}"/>
              </a:ext>
            </a:extLst>
          </p:cNvPr>
          <p:cNvCxnSpPr>
            <a:cxnSpLocks/>
            <a:stCxn id="35" idx="2"/>
          </p:cNvCxnSpPr>
          <p:nvPr/>
        </p:nvCxnSpPr>
        <p:spPr>
          <a:xfrm>
            <a:off x="5497827" y="2781920"/>
            <a:ext cx="2875720" cy="5548"/>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A2C4CE-FAA1-F940-A0BC-C7C6E0F34C61}"/>
              </a:ext>
            </a:extLst>
          </p:cNvPr>
          <p:cNvCxnSpPr>
            <a:cxnSpLocks/>
            <a:stCxn id="35" idx="0"/>
            <a:endCxn id="37" idx="2"/>
          </p:cNvCxnSpPr>
          <p:nvPr/>
        </p:nvCxnSpPr>
        <p:spPr>
          <a:xfrm flipH="1">
            <a:off x="5203193" y="3046239"/>
            <a:ext cx="30315" cy="2768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609238-9F37-C346-A47D-47BCFE27C15C}"/>
              </a:ext>
            </a:extLst>
          </p:cNvPr>
          <p:cNvCxnSpPr>
            <a:cxnSpLocks/>
            <a:stCxn id="36" idx="2"/>
            <a:endCxn id="38" idx="2"/>
          </p:cNvCxnSpPr>
          <p:nvPr/>
        </p:nvCxnSpPr>
        <p:spPr>
          <a:xfrm>
            <a:off x="11042671" y="4836319"/>
            <a:ext cx="6689" cy="2666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C089B5-BE60-C444-9795-1CBDB61844EA}"/>
              </a:ext>
            </a:extLst>
          </p:cNvPr>
          <p:cNvCxnSpPr>
            <a:cxnSpLocks/>
            <a:endCxn id="39" idx="0"/>
          </p:cNvCxnSpPr>
          <p:nvPr/>
        </p:nvCxnSpPr>
        <p:spPr>
          <a:xfrm>
            <a:off x="13935435" y="6108870"/>
            <a:ext cx="0" cy="1403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3A3939-2839-DD44-B916-B9102D3AFE3D}"/>
              </a:ext>
            </a:extLst>
          </p:cNvPr>
          <p:cNvCxnSpPr/>
          <p:nvPr/>
        </p:nvCxnSpPr>
        <p:spPr>
          <a:xfrm>
            <a:off x="3968416" y="4422945"/>
            <a:ext cx="2936754"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70585D-A6C5-ED4B-9094-DE31BC7D2CA9}"/>
              </a:ext>
            </a:extLst>
          </p:cNvPr>
          <p:cNvCxnSpPr>
            <a:cxnSpLocks/>
          </p:cNvCxnSpPr>
          <p:nvPr/>
        </p:nvCxnSpPr>
        <p:spPr>
          <a:xfrm>
            <a:off x="5454316" y="6080295"/>
            <a:ext cx="2702280" cy="28575"/>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1A4302-2212-E445-B683-C63469C6DF54}"/>
              </a:ext>
            </a:extLst>
          </p:cNvPr>
          <p:cNvCxnSpPr>
            <a:cxnSpLocks/>
            <a:endCxn id="36" idx="0"/>
          </p:cNvCxnSpPr>
          <p:nvPr/>
        </p:nvCxnSpPr>
        <p:spPr>
          <a:xfrm>
            <a:off x="8271396" y="4571999"/>
            <a:ext cx="2506956" cy="1"/>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246D9E-0D07-1B43-93A6-B3262221382B}"/>
              </a:ext>
            </a:extLst>
          </p:cNvPr>
          <p:cNvCxnSpPr>
            <a:cxnSpLocks/>
          </p:cNvCxnSpPr>
          <p:nvPr/>
        </p:nvCxnSpPr>
        <p:spPr>
          <a:xfrm>
            <a:off x="9728721" y="3014661"/>
            <a:ext cx="2515667" cy="8108"/>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739879-BE76-2641-96FA-8DC47CED46F9}"/>
              </a:ext>
            </a:extLst>
          </p:cNvPr>
          <p:cNvCxnSpPr>
            <a:cxnSpLocks/>
            <a:endCxn id="39" idx="2"/>
          </p:cNvCxnSpPr>
          <p:nvPr/>
        </p:nvCxnSpPr>
        <p:spPr>
          <a:xfrm>
            <a:off x="11300346" y="7772398"/>
            <a:ext cx="2370770" cy="4513"/>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1A1C7BD-CE01-124E-A2A8-81A910C9163F}"/>
              </a:ext>
            </a:extLst>
          </p:cNvPr>
          <p:cNvSpPr>
            <a:spLocks noGrp="1"/>
          </p:cNvSpPr>
          <p:nvPr>
            <p:ph type="title"/>
          </p:nvPr>
        </p:nvSpPr>
        <p:spPr/>
        <p:txBody>
          <a:bodyPr/>
          <a:lstStyle/>
          <a:p>
            <a:r>
              <a:rPr lang="en-NZ"/>
              <a:t>What’s involved in being a stem cell donor?</a:t>
            </a:r>
            <a:endParaRPr lang="en-US"/>
          </a:p>
        </p:txBody>
      </p:sp>
      <p:sp>
        <p:nvSpPr>
          <p:cNvPr id="4" name="Text Placeholder 3">
            <a:extLst>
              <a:ext uri="{FF2B5EF4-FFF2-40B4-BE49-F238E27FC236}">
                <a16:creationId xmlns:a16="http://schemas.microsoft.com/office/drawing/2014/main" id="{4B7B228A-2B93-554F-89F0-65303558D422}"/>
              </a:ext>
            </a:extLst>
          </p:cNvPr>
          <p:cNvSpPr>
            <a:spLocks noGrp="1"/>
          </p:cNvSpPr>
          <p:nvPr>
            <p:ph type="body" sz="quarter" idx="10"/>
          </p:nvPr>
        </p:nvSpPr>
        <p:spPr/>
        <p:txBody>
          <a:bodyPr/>
          <a:lstStyle/>
          <a:p>
            <a:pPr lvl="2" algn="ctr"/>
            <a:r>
              <a:rPr lang="en-NZ" sz="2200" b="1">
                <a:solidFill>
                  <a:schemeClr val="bg1"/>
                </a:solidFill>
              </a:rPr>
              <a:t>Register</a:t>
            </a:r>
            <a:endParaRPr lang="en-NZ" sz="2200">
              <a:solidFill>
                <a:schemeClr val="bg1"/>
              </a:solidFill>
            </a:endParaRPr>
          </a:p>
        </p:txBody>
      </p:sp>
      <p:sp>
        <p:nvSpPr>
          <p:cNvPr id="5" name="Text Placeholder 4">
            <a:extLst>
              <a:ext uri="{FF2B5EF4-FFF2-40B4-BE49-F238E27FC236}">
                <a16:creationId xmlns:a16="http://schemas.microsoft.com/office/drawing/2014/main" id="{F6E571A7-45F7-9A43-8893-2B7B0D5E44E8}"/>
              </a:ext>
            </a:extLst>
          </p:cNvPr>
          <p:cNvSpPr>
            <a:spLocks noGrp="1"/>
          </p:cNvSpPr>
          <p:nvPr>
            <p:ph type="body" sz="quarter" idx="18"/>
          </p:nvPr>
        </p:nvSpPr>
        <p:spPr>
          <a:xfrm>
            <a:off x="499029" y="3603818"/>
            <a:ext cx="3600000" cy="2598098"/>
          </a:xfrm>
        </p:spPr>
        <p:txBody>
          <a:bodyPr tIns="216000"/>
          <a:lstStyle/>
          <a:p>
            <a:pPr lvl="3" algn="ctr"/>
            <a:r>
              <a:rPr lang="en-NZ" sz="2200"/>
              <a:t>There are different registers in the UK but they all form part of one UK registry and work together to get stem cells to those in need. Donors need only sign up to one.</a:t>
            </a:r>
          </a:p>
        </p:txBody>
      </p:sp>
      <p:sp>
        <p:nvSpPr>
          <p:cNvPr id="6" name="Text Placeholder 5">
            <a:extLst>
              <a:ext uri="{FF2B5EF4-FFF2-40B4-BE49-F238E27FC236}">
                <a16:creationId xmlns:a16="http://schemas.microsoft.com/office/drawing/2014/main" id="{D3186E2D-874D-124B-B4FB-134482FE5181}"/>
              </a:ext>
            </a:extLst>
          </p:cNvPr>
          <p:cNvSpPr>
            <a:spLocks noGrp="1"/>
          </p:cNvSpPr>
          <p:nvPr>
            <p:ph type="body" sz="quarter" idx="19"/>
          </p:nvPr>
        </p:nvSpPr>
        <p:spPr/>
        <p:txBody>
          <a:bodyPr/>
          <a:lstStyle/>
          <a:p>
            <a:pPr lvl="2" algn="ctr"/>
            <a:r>
              <a:rPr lang="en-US" sz="2200">
                <a:solidFill>
                  <a:schemeClr val="bg1"/>
                </a:solidFill>
              </a:rPr>
              <a:t>1</a:t>
            </a:r>
          </a:p>
        </p:txBody>
      </p:sp>
      <p:sp>
        <p:nvSpPr>
          <p:cNvPr id="7" name="Text Placeholder 6">
            <a:extLst>
              <a:ext uri="{FF2B5EF4-FFF2-40B4-BE49-F238E27FC236}">
                <a16:creationId xmlns:a16="http://schemas.microsoft.com/office/drawing/2014/main" id="{42D64A05-564C-2347-8FDD-05665EB4F23B}"/>
              </a:ext>
            </a:extLst>
          </p:cNvPr>
          <p:cNvSpPr>
            <a:spLocks noGrp="1"/>
          </p:cNvSpPr>
          <p:nvPr>
            <p:ph type="body" sz="quarter" idx="20"/>
          </p:nvPr>
        </p:nvSpPr>
        <p:spPr>
          <a:xfrm>
            <a:off x="6171758" y="2479271"/>
            <a:ext cx="3885303" cy="1086998"/>
          </a:xfrm>
        </p:spPr>
        <p:txBody>
          <a:bodyPr anchor="ctr"/>
          <a:lstStyle/>
          <a:p>
            <a:pPr lvl="3" algn="ctr"/>
            <a:r>
              <a:rPr lang="en-NZ" sz="2200" dirty="0"/>
              <a:t>British Bone Marrow Registry (17+) </a:t>
            </a:r>
            <a:r>
              <a:rPr lang="en-NZ" sz="2200" b="1" dirty="0" err="1">
                <a:solidFill>
                  <a:srgbClr val="245EA9"/>
                </a:solidFill>
                <a:hlinkClick r:id="rId3">
                  <a:extLst>
                    <a:ext uri="{A12FA001-AC4F-418D-AE19-62706E023703}">
                      <ahyp:hlinkClr xmlns:ahyp="http://schemas.microsoft.com/office/drawing/2018/hyperlinkcolor" val="tx"/>
                    </a:ext>
                  </a:extLst>
                </a:hlinkClick>
              </a:rPr>
              <a:t>bbmr.co.uk</a:t>
            </a:r>
            <a:endParaRPr lang="en-NZ" sz="2200" b="1" dirty="0">
              <a:solidFill>
                <a:srgbClr val="245EA9"/>
              </a:solidFill>
            </a:endParaRPr>
          </a:p>
        </p:txBody>
      </p:sp>
      <p:sp>
        <p:nvSpPr>
          <p:cNvPr id="8" name="Text Placeholder 7">
            <a:extLst>
              <a:ext uri="{FF2B5EF4-FFF2-40B4-BE49-F238E27FC236}">
                <a16:creationId xmlns:a16="http://schemas.microsoft.com/office/drawing/2014/main" id="{9521F652-AD7B-0043-8EB9-176AB17DE37B}"/>
              </a:ext>
            </a:extLst>
          </p:cNvPr>
          <p:cNvSpPr>
            <a:spLocks noGrp="1"/>
          </p:cNvSpPr>
          <p:nvPr>
            <p:ph type="body" sz="quarter" idx="21"/>
          </p:nvPr>
        </p:nvSpPr>
        <p:spPr>
          <a:xfrm>
            <a:off x="6188723" y="4016140"/>
            <a:ext cx="3920922" cy="1086998"/>
          </a:xfrm>
        </p:spPr>
        <p:txBody>
          <a:bodyPr lIns="36000" rIns="36000" anchor="ctr"/>
          <a:lstStyle/>
          <a:p>
            <a:pPr lvl="3" algn="ctr"/>
            <a:r>
              <a:rPr lang="en-NZ" sz="2200" dirty="0"/>
              <a:t>Anthony Nolan (16+) </a:t>
            </a:r>
            <a:r>
              <a:rPr lang="en-NZ" sz="2200" b="1" dirty="0" err="1">
                <a:solidFill>
                  <a:srgbClr val="245EA9"/>
                </a:solidFill>
                <a:hlinkClick r:id="rId4">
                  <a:extLst>
                    <a:ext uri="{A12FA001-AC4F-418D-AE19-62706E023703}">
                      <ahyp:hlinkClr xmlns:ahyp="http://schemas.microsoft.com/office/drawing/2018/hyperlinkcolor" val="tx"/>
                    </a:ext>
                  </a:extLst>
                </a:hlinkClick>
              </a:rPr>
              <a:t>anthonynolan.org</a:t>
            </a:r>
            <a:r>
              <a:rPr lang="en-NZ" sz="2200" b="1" dirty="0">
                <a:solidFill>
                  <a:srgbClr val="245EA9"/>
                </a:solidFill>
                <a:hlinkClick r:id="rId4">
                  <a:extLst>
                    <a:ext uri="{A12FA001-AC4F-418D-AE19-62706E023703}">
                      <ahyp:hlinkClr xmlns:ahyp="http://schemas.microsoft.com/office/drawing/2018/hyperlinkcolor" val="tx"/>
                    </a:ext>
                  </a:extLst>
                </a:hlinkClick>
              </a:rPr>
              <a:t>/</a:t>
            </a:r>
            <a:r>
              <a:rPr lang="en-NZ" sz="2200" b="1" dirty="0" err="1">
                <a:solidFill>
                  <a:srgbClr val="245EA9"/>
                </a:solidFill>
                <a:hlinkClick r:id="rId4">
                  <a:extLst>
                    <a:ext uri="{A12FA001-AC4F-418D-AE19-62706E023703}">
                      <ahyp:hlinkClr xmlns:ahyp="http://schemas.microsoft.com/office/drawing/2018/hyperlinkcolor" val="tx"/>
                    </a:ext>
                  </a:extLst>
                </a:hlinkClick>
              </a:rPr>
              <a:t>HealthEd</a:t>
            </a:r>
            <a:endParaRPr lang="en-NZ" sz="2200" b="1" dirty="0">
              <a:solidFill>
                <a:srgbClr val="245EA9"/>
              </a:solidFill>
            </a:endParaRPr>
          </a:p>
        </p:txBody>
      </p:sp>
      <p:sp>
        <p:nvSpPr>
          <p:cNvPr id="9" name="Text Placeholder 8">
            <a:extLst>
              <a:ext uri="{FF2B5EF4-FFF2-40B4-BE49-F238E27FC236}">
                <a16:creationId xmlns:a16="http://schemas.microsoft.com/office/drawing/2014/main" id="{A7906570-97AD-AF4C-B670-DCE79B695611}"/>
              </a:ext>
            </a:extLst>
          </p:cNvPr>
          <p:cNvSpPr>
            <a:spLocks noGrp="1"/>
          </p:cNvSpPr>
          <p:nvPr>
            <p:ph type="body" sz="quarter" idx="22"/>
          </p:nvPr>
        </p:nvSpPr>
        <p:spPr>
          <a:xfrm>
            <a:off x="6211830" y="5667209"/>
            <a:ext cx="3937886" cy="1341267"/>
          </a:xfrm>
        </p:spPr>
        <p:txBody>
          <a:bodyPr anchor="ctr"/>
          <a:lstStyle/>
          <a:p>
            <a:pPr lvl="3" algn="ctr"/>
            <a:r>
              <a:rPr lang="en-NZ" sz="2200" dirty="0"/>
              <a:t>DKMS (17+ to register, </a:t>
            </a:r>
          </a:p>
          <a:p>
            <a:pPr lvl="3" algn="ctr"/>
            <a:r>
              <a:rPr lang="en-NZ" sz="2200" dirty="0"/>
              <a:t>18+ to donate) </a:t>
            </a:r>
          </a:p>
          <a:p>
            <a:pPr lvl="3" algn="ctr"/>
            <a:r>
              <a:rPr lang="en-NZ" sz="2200" b="1" dirty="0" err="1">
                <a:solidFill>
                  <a:srgbClr val="245EA9"/>
                </a:solidFill>
                <a:hlinkClick r:id="rId5">
                  <a:extLst>
                    <a:ext uri="{A12FA001-AC4F-418D-AE19-62706E023703}">
                      <ahyp:hlinkClr xmlns:ahyp="http://schemas.microsoft.com/office/drawing/2018/hyperlinkcolor" val="tx"/>
                    </a:ext>
                  </a:extLst>
                </a:hlinkClick>
              </a:rPr>
              <a:t>dkms.org.uk</a:t>
            </a:r>
            <a:endParaRPr lang="en-NZ" sz="2200" b="1" dirty="0">
              <a:solidFill>
                <a:srgbClr val="245EA9"/>
              </a:solidFill>
            </a:endParaRPr>
          </a:p>
        </p:txBody>
      </p:sp>
      <p:sp>
        <p:nvSpPr>
          <p:cNvPr id="10" name="Text Placeholder 9">
            <a:extLst>
              <a:ext uri="{FF2B5EF4-FFF2-40B4-BE49-F238E27FC236}">
                <a16:creationId xmlns:a16="http://schemas.microsoft.com/office/drawing/2014/main" id="{0F000B57-5E63-CD40-BA98-EA73964F8F9A}"/>
              </a:ext>
            </a:extLst>
          </p:cNvPr>
          <p:cNvSpPr>
            <a:spLocks noGrp="1"/>
          </p:cNvSpPr>
          <p:nvPr>
            <p:ph type="body" sz="quarter" idx="23"/>
          </p:nvPr>
        </p:nvSpPr>
        <p:spPr/>
        <p:txBody>
          <a:bodyPr tIns="216000"/>
          <a:lstStyle/>
          <a:p>
            <a:pPr lvl="3" algn="ctr"/>
            <a:r>
              <a:rPr lang="en-NZ" sz="2200"/>
              <a:t>Registered blood donors can simply ask to join the register at their blood donation appointment. </a:t>
            </a:r>
          </a:p>
          <a:p>
            <a:pPr lvl="3" algn="ctr"/>
            <a:r>
              <a:rPr lang="en-NZ" sz="2200"/>
              <a:t>Medical staff will take an extra blood sample to check their tissue type. </a:t>
            </a:r>
          </a:p>
        </p:txBody>
      </p:sp>
      <p:sp>
        <p:nvSpPr>
          <p:cNvPr id="11" name="Text Placeholder 10">
            <a:extLst>
              <a:ext uri="{FF2B5EF4-FFF2-40B4-BE49-F238E27FC236}">
                <a16:creationId xmlns:a16="http://schemas.microsoft.com/office/drawing/2014/main" id="{5A369AE2-872B-2445-A64B-7000C74412AE}"/>
              </a:ext>
            </a:extLst>
          </p:cNvPr>
          <p:cNvSpPr>
            <a:spLocks noGrp="1"/>
          </p:cNvSpPr>
          <p:nvPr>
            <p:ph type="body" sz="quarter" idx="24"/>
          </p:nvPr>
        </p:nvSpPr>
        <p:spPr/>
        <p:txBody>
          <a:bodyPr/>
          <a:lstStyle/>
          <a:p>
            <a:pPr lvl="2" algn="ctr"/>
            <a:r>
              <a:rPr lang="en-US" sz="2200">
                <a:solidFill>
                  <a:schemeClr val="bg1"/>
                </a:solidFill>
              </a:rPr>
              <a:t>2</a:t>
            </a:r>
          </a:p>
        </p:txBody>
      </p:sp>
      <p:sp>
        <p:nvSpPr>
          <p:cNvPr id="12" name="Text Placeholder 11">
            <a:extLst>
              <a:ext uri="{FF2B5EF4-FFF2-40B4-BE49-F238E27FC236}">
                <a16:creationId xmlns:a16="http://schemas.microsoft.com/office/drawing/2014/main" id="{AB15076D-8601-924E-AAF0-CBBC77815152}"/>
              </a:ext>
            </a:extLst>
          </p:cNvPr>
          <p:cNvSpPr>
            <a:spLocks noGrp="1"/>
          </p:cNvSpPr>
          <p:nvPr>
            <p:ph type="body" sz="quarter" idx="25"/>
          </p:nvPr>
        </p:nvSpPr>
        <p:spPr>
          <a:xfrm>
            <a:off x="12143341" y="5557837"/>
            <a:ext cx="3600000" cy="1661494"/>
          </a:xfrm>
        </p:spPr>
        <p:txBody>
          <a:bodyPr tIns="216000"/>
          <a:lstStyle/>
          <a:p>
            <a:pPr lvl="3" algn="ctr"/>
            <a:r>
              <a:rPr lang="en-NZ" sz="2200"/>
              <a:t>Potential stem cell donors will be asked to do a cheek swab to check </a:t>
            </a:r>
            <a:br>
              <a:rPr lang="en-NZ" sz="2200"/>
            </a:br>
            <a:r>
              <a:rPr lang="en-NZ" sz="2200"/>
              <a:t>their tissue type.</a:t>
            </a:r>
          </a:p>
        </p:txBody>
      </p:sp>
      <p:sp>
        <p:nvSpPr>
          <p:cNvPr id="13" name="Text Placeholder 12">
            <a:extLst>
              <a:ext uri="{FF2B5EF4-FFF2-40B4-BE49-F238E27FC236}">
                <a16:creationId xmlns:a16="http://schemas.microsoft.com/office/drawing/2014/main" id="{BADE9B18-5FE8-C04A-BB5E-09F0B3AA0C5E}"/>
              </a:ext>
            </a:extLst>
          </p:cNvPr>
          <p:cNvSpPr>
            <a:spLocks noGrp="1"/>
          </p:cNvSpPr>
          <p:nvPr>
            <p:ph type="body" sz="quarter" idx="26"/>
          </p:nvPr>
        </p:nvSpPr>
        <p:spPr>
          <a:xfrm>
            <a:off x="13691028" y="5258894"/>
            <a:ext cx="540000" cy="540000"/>
          </a:xfrm>
        </p:spPr>
        <p:txBody>
          <a:bodyPr/>
          <a:lstStyle/>
          <a:p>
            <a:pPr lvl="2" algn="ctr"/>
            <a:r>
              <a:rPr lang="en-US" sz="2200">
                <a:solidFill>
                  <a:schemeClr val="bg1"/>
                </a:solidFill>
              </a:rPr>
              <a:t>2</a:t>
            </a:r>
          </a:p>
        </p:txBody>
      </p:sp>
      <p:pic>
        <p:nvPicPr>
          <p:cNvPr id="14" name="Picture 13">
            <a:extLst>
              <a:ext uri="{FF2B5EF4-FFF2-40B4-BE49-F238E27FC236}">
                <a16:creationId xmlns:a16="http://schemas.microsoft.com/office/drawing/2014/main" id="{CE83F9AE-D02C-8447-BEE1-07887A28B695}"/>
              </a:ext>
            </a:extLst>
          </p:cNvPr>
          <p:cNvPicPr>
            <a:picLocks noChangeAspect="1"/>
          </p:cNvPicPr>
          <p:nvPr/>
        </p:nvPicPr>
        <p:blipFill>
          <a:blip r:embed="rId6"/>
          <a:stretch>
            <a:fillRect/>
          </a:stretch>
        </p:blipFill>
        <p:spPr>
          <a:xfrm>
            <a:off x="4386193" y="3744000"/>
            <a:ext cx="1670656" cy="1655999"/>
          </a:xfrm>
          <a:prstGeom prst="rect">
            <a:avLst/>
          </a:prstGeom>
        </p:spPr>
      </p:pic>
      <p:pic>
        <p:nvPicPr>
          <p:cNvPr id="16" name="Picture 15">
            <a:extLst>
              <a:ext uri="{FF2B5EF4-FFF2-40B4-BE49-F238E27FC236}">
                <a16:creationId xmlns:a16="http://schemas.microsoft.com/office/drawing/2014/main" id="{9ABB4873-0FF5-D24F-A268-4A1C03F1A48C}"/>
              </a:ext>
            </a:extLst>
          </p:cNvPr>
          <p:cNvPicPr>
            <a:picLocks noChangeAspect="1"/>
          </p:cNvPicPr>
          <p:nvPr/>
        </p:nvPicPr>
        <p:blipFill>
          <a:blip r:embed="rId7"/>
          <a:stretch>
            <a:fillRect/>
          </a:stretch>
        </p:blipFill>
        <p:spPr>
          <a:xfrm>
            <a:off x="10344278" y="5557837"/>
            <a:ext cx="1641472" cy="1655999"/>
          </a:xfrm>
          <a:prstGeom prst="rect">
            <a:avLst/>
          </a:prstGeom>
        </p:spPr>
      </p:pic>
      <p:pic>
        <p:nvPicPr>
          <p:cNvPr id="18" name="Picture 17">
            <a:extLst>
              <a:ext uri="{FF2B5EF4-FFF2-40B4-BE49-F238E27FC236}">
                <a16:creationId xmlns:a16="http://schemas.microsoft.com/office/drawing/2014/main" id="{F37265B6-EEA5-A441-8C6E-1B5F7AB1D61E}"/>
              </a:ext>
            </a:extLst>
          </p:cNvPr>
          <p:cNvPicPr>
            <a:picLocks noChangeAspect="1"/>
          </p:cNvPicPr>
          <p:nvPr/>
        </p:nvPicPr>
        <p:blipFill>
          <a:blip r:embed="rId8"/>
          <a:stretch>
            <a:fillRect/>
          </a:stretch>
        </p:blipFill>
        <p:spPr>
          <a:xfrm>
            <a:off x="10368529" y="2155297"/>
            <a:ext cx="1655999" cy="1655999"/>
          </a:xfrm>
          <a:prstGeom prst="rect">
            <a:avLst/>
          </a:prstGeom>
        </p:spPr>
      </p:pic>
      <p:sp>
        <p:nvSpPr>
          <p:cNvPr id="35" name="Arc 34">
            <a:extLst>
              <a:ext uri="{FF2B5EF4-FFF2-40B4-BE49-F238E27FC236}">
                <a16:creationId xmlns:a16="http://schemas.microsoft.com/office/drawing/2014/main" id="{6DD3241C-DC3D-5547-8726-B1703261F921}"/>
              </a:ext>
            </a:extLst>
          </p:cNvPr>
          <p:cNvSpPr/>
          <p:nvPr/>
        </p:nvSpPr>
        <p:spPr>
          <a:xfrm rot="16200000">
            <a:off x="5233508" y="2781920"/>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961C11C8-B934-D04B-BFDA-55D1A0473150}"/>
              </a:ext>
            </a:extLst>
          </p:cNvPr>
          <p:cNvSpPr/>
          <p:nvPr/>
        </p:nvSpPr>
        <p:spPr>
          <a:xfrm>
            <a:off x="10514034" y="4572000"/>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553F36AF-D3A9-0049-98DE-4EF25794CCAA}"/>
              </a:ext>
            </a:extLst>
          </p:cNvPr>
          <p:cNvSpPr/>
          <p:nvPr/>
        </p:nvSpPr>
        <p:spPr>
          <a:xfrm rot="10800000">
            <a:off x="5203193" y="5550307"/>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B4F9C9AE-5BB6-8645-B5DF-ADF49B2CF503}"/>
              </a:ext>
            </a:extLst>
          </p:cNvPr>
          <p:cNvSpPr/>
          <p:nvPr/>
        </p:nvSpPr>
        <p:spPr>
          <a:xfrm rot="10800000">
            <a:off x="11049360" y="7238266"/>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6BF57051-50FF-E24E-8978-C335053A7FAC}"/>
              </a:ext>
            </a:extLst>
          </p:cNvPr>
          <p:cNvSpPr/>
          <p:nvPr/>
        </p:nvSpPr>
        <p:spPr>
          <a:xfrm rot="5400000">
            <a:off x="13406798" y="7248274"/>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lide Number Placeholder 1">
            <a:extLst>
              <a:ext uri="{FF2B5EF4-FFF2-40B4-BE49-F238E27FC236}">
                <a16:creationId xmlns:a16="http://schemas.microsoft.com/office/drawing/2014/main" id="{365DB1E9-9140-454B-86FD-8D898BFC6F0E}"/>
              </a:ext>
            </a:extLst>
          </p:cNvPr>
          <p:cNvSpPr>
            <a:spLocks noGrp="1"/>
          </p:cNvSpPr>
          <p:nvPr>
            <p:ph type="sldNum" sz="quarter" idx="4"/>
          </p:nvPr>
        </p:nvSpPr>
        <p:spPr>
          <a:xfrm>
            <a:off x="376600" y="8302857"/>
            <a:ext cx="3657957" cy="486833"/>
          </a:xfrm>
        </p:spPr>
        <p:txBody>
          <a:bodyPr/>
          <a:lstStyle/>
          <a:p>
            <a:fld id="{F68B15A4-E55F-C047-8706-F70E7B15C889}" type="slidenum">
              <a:rPr lang="en-US" smtClean="0"/>
              <a:pPr/>
              <a:t>5</a:t>
            </a:fld>
            <a:endParaRPr lang="en-US"/>
          </a:p>
        </p:txBody>
      </p:sp>
    </p:spTree>
    <p:extLst>
      <p:ext uri="{BB962C8B-B14F-4D97-AF65-F5344CB8AC3E}">
        <p14:creationId xmlns:p14="http://schemas.microsoft.com/office/powerpoint/2010/main" val="386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bg/>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bg/>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bg/>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animBg="1"/>
      <p:bldP spid="10" grpId="0" build="p" animBg="1"/>
      <p:bldP spid="11" grpId="0" build="p" animBg="1"/>
      <p:bldP spid="12" grpId="0" build="p" animBg="1"/>
      <p:bldP spid="13" grpId="0" build="p" animBg="1"/>
      <p:bldP spid="35"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909A74EF-6CF4-9E44-BF18-BE79DEEDADD8}"/>
              </a:ext>
            </a:extLst>
          </p:cNvPr>
          <p:cNvCxnSpPr>
            <a:cxnSpLocks/>
          </p:cNvCxnSpPr>
          <p:nvPr/>
        </p:nvCxnSpPr>
        <p:spPr>
          <a:xfrm>
            <a:off x="6220166" y="4667518"/>
            <a:ext cx="38923" cy="104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F96D93-3731-174F-B187-E76C69533E0D}"/>
              </a:ext>
            </a:extLst>
          </p:cNvPr>
          <p:cNvCxnSpPr>
            <a:cxnSpLocks/>
          </p:cNvCxnSpPr>
          <p:nvPr/>
        </p:nvCxnSpPr>
        <p:spPr>
          <a:xfrm flipH="1">
            <a:off x="6199942" y="2173288"/>
            <a:ext cx="11824" cy="1509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F96D93-3731-174F-B187-E76C69533E0D}"/>
              </a:ext>
            </a:extLst>
          </p:cNvPr>
          <p:cNvCxnSpPr>
            <a:cxnSpLocks/>
          </p:cNvCxnSpPr>
          <p:nvPr/>
        </p:nvCxnSpPr>
        <p:spPr>
          <a:xfrm flipH="1">
            <a:off x="2309332" y="6321287"/>
            <a:ext cx="3558" cy="1003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F96D93-3731-174F-B187-E76C69533E0D}"/>
              </a:ext>
            </a:extLst>
          </p:cNvPr>
          <p:cNvCxnSpPr>
            <a:cxnSpLocks/>
          </p:cNvCxnSpPr>
          <p:nvPr/>
        </p:nvCxnSpPr>
        <p:spPr>
          <a:xfrm>
            <a:off x="2309332" y="2043113"/>
            <a:ext cx="0" cy="4516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D27D41-EDB9-C141-96FD-F9488DFC4A06}"/>
              </a:ext>
            </a:extLst>
          </p:cNvPr>
          <p:cNvCxnSpPr/>
          <p:nvPr/>
        </p:nvCxnSpPr>
        <p:spPr>
          <a:xfrm>
            <a:off x="6462230" y="1887355"/>
            <a:ext cx="2936754"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73E438-7D68-7949-BDF1-DF83732B1625}"/>
              </a:ext>
            </a:extLst>
          </p:cNvPr>
          <p:cNvCxnSpPr>
            <a:cxnSpLocks/>
          </p:cNvCxnSpPr>
          <p:nvPr/>
        </p:nvCxnSpPr>
        <p:spPr>
          <a:xfrm>
            <a:off x="10053156" y="2043113"/>
            <a:ext cx="1" cy="2528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9A74EF-6CF4-9E44-BF18-BE79DEEDADD8}"/>
              </a:ext>
            </a:extLst>
          </p:cNvPr>
          <p:cNvCxnSpPr>
            <a:cxnSpLocks/>
            <a:endCxn id="33" idx="0"/>
          </p:cNvCxnSpPr>
          <p:nvPr/>
        </p:nvCxnSpPr>
        <p:spPr>
          <a:xfrm>
            <a:off x="6181243" y="6276712"/>
            <a:ext cx="38923" cy="1044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DA284E-BFDC-924F-8458-3D6B80A11747}"/>
              </a:ext>
            </a:extLst>
          </p:cNvPr>
          <p:cNvCxnSpPr>
            <a:cxnSpLocks/>
            <a:stCxn id="34" idx="0"/>
          </p:cNvCxnSpPr>
          <p:nvPr/>
        </p:nvCxnSpPr>
        <p:spPr>
          <a:xfrm flipV="1">
            <a:off x="2577209" y="7586002"/>
            <a:ext cx="3378638" cy="2614"/>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82852C0-8977-B747-9771-7B1A39F8AAAD}"/>
              </a:ext>
            </a:extLst>
          </p:cNvPr>
          <p:cNvSpPr>
            <a:spLocks noGrp="1"/>
          </p:cNvSpPr>
          <p:nvPr>
            <p:ph type="sldNum" sz="quarter" idx="4"/>
          </p:nvPr>
        </p:nvSpPr>
        <p:spPr/>
        <p:txBody>
          <a:bodyPr/>
          <a:lstStyle/>
          <a:p>
            <a:fld id="{F68B15A4-E55F-C047-8706-F70E7B15C889}" type="slidenum">
              <a:rPr lang="en-US" smtClean="0"/>
              <a:pPr/>
              <a:t>6</a:t>
            </a:fld>
            <a:endParaRPr lang="en-US"/>
          </a:p>
        </p:txBody>
      </p:sp>
      <p:sp>
        <p:nvSpPr>
          <p:cNvPr id="3" name="Title 2">
            <a:extLst>
              <a:ext uri="{FF2B5EF4-FFF2-40B4-BE49-F238E27FC236}">
                <a16:creationId xmlns:a16="http://schemas.microsoft.com/office/drawing/2014/main" id="{849B8C7A-6BF5-9546-BE7B-D272F3D13654}"/>
              </a:ext>
            </a:extLst>
          </p:cNvPr>
          <p:cNvSpPr>
            <a:spLocks noGrp="1"/>
          </p:cNvSpPr>
          <p:nvPr>
            <p:ph type="title"/>
          </p:nvPr>
        </p:nvSpPr>
        <p:spPr/>
        <p:txBody>
          <a:bodyPr/>
          <a:lstStyle/>
          <a:p>
            <a:r>
              <a:rPr lang="en-NZ"/>
              <a:t>What’s involved in being a stem cell donor?</a:t>
            </a:r>
            <a:endParaRPr lang="en-US"/>
          </a:p>
        </p:txBody>
      </p:sp>
      <p:sp>
        <p:nvSpPr>
          <p:cNvPr id="4" name="Text Placeholder 3">
            <a:extLst>
              <a:ext uri="{FF2B5EF4-FFF2-40B4-BE49-F238E27FC236}">
                <a16:creationId xmlns:a16="http://schemas.microsoft.com/office/drawing/2014/main" id="{1D510334-C203-204E-93EA-0EB0F3238A1C}"/>
              </a:ext>
            </a:extLst>
          </p:cNvPr>
          <p:cNvSpPr>
            <a:spLocks noGrp="1"/>
          </p:cNvSpPr>
          <p:nvPr>
            <p:ph type="body" sz="quarter" idx="10"/>
          </p:nvPr>
        </p:nvSpPr>
        <p:spPr/>
        <p:txBody>
          <a:bodyPr/>
          <a:lstStyle/>
          <a:p>
            <a:pPr lvl="2" algn="ctr"/>
            <a:r>
              <a:rPr lang="en-NZ" sz="2200" b="1">
                <a:solidFill>
                  <a:schemeClr val="bg1"/>
                </a:solidFill>
              </a:rPr>
              <a:t>Match</a:t>
            </a:r>
            <a:endParaRPr lang="en-NZ" sz="2200">
              <a:solidFill>
                <a:schemeClr val="bg1"/>
              </a:solidFill>
            </a:endParaRPr>
          </a:p>
        </p:txBody>
      </p:sp>
      <p:sp>
        <p:nvSpPr>
          <p:cNvPr id="5" name="Text Placeholder 4">
            <a:extLst>
              <a:ext uri="{FF2B5EF4-FFF2-40B4-BE49-F238E27FC236}">
                <a16:creationId xmlns:a16="http://schemas.microsoft.com/office/drawing/2014/main" id="{A77D9244-6174-ED4A-AE30-5A0A2C381700}"/>
              </a:ext>
            </a:extLst>
          </p:cNvPr>
          <p:cNvSpPr>
            <a:spLocks noGrp="1"/>
          </p:cNvSpPr>
          <p:nvPr>
            <p:ph type="body" sz="quarter" idx="18"/>
          </p:nvPr>
        </p:nvSpPr>
        <p:spPr>
          <a:xfrm>
            <a:off x="520318" y="4718243"/>
            <a:ext cx="3600000" cy="2050787"/>
          </a:xfrm>
        </p:spPr>
        <p:txBody>
          <a:bodyPr tIns="251999" bIns="216000"/>
          <a:lstStyle/>
          <a:p>
            <a:pPr lvl="3" algn="ctr"/>
            <a:r>
              <a:rPr lang="en-NZ" sz="2200"/>
              <a:t>The donor’s contact details will be stored </a:t>
            </a:r>
            <a:br>
              <a:rPr lang="en-NZ" sz="2200"/>
            </a:br>
            <a:r>
              <a:rPr lang="en-NZ" sz="2200"/>
              <a:t>on the register so they can be contacted if there’s a match.</a:t>
            </a:r>
          </a:p>
        </p:txBody>
      </p:sp>
      <p:sp>
        <p:nvSpPr>
          <p:cNvPr id="6" name="Text Placeholder 5">
            <a:extLst>
              <a:ext uri="{FF2B5EF4-FFF2-40B4-BE49-F238E27FC236}">
                <a16:creationId xmlns:a16="http://schemas.microsoft.com/office/drawing/2014/main" id="{76C58993-DA91-9941-B139-775E629952B5}"/>
              </a:ext>
            </a:extLst>
          </p:cNvPr>
          <p:cNvSpPr>
            <a:spLocks noGrp="1"/>
          </p:cNvSpPr>
          <p:nvPr>
            <p:ph type="body" sz="quarter" idx="19"/>
          </p:nvPr>
        </p:nvSpPr>
        <p:spPr/>
        <p:txBody>
          <a:bodyPr/>
          <a:lstStyle/>
          <a:p>
            <a:pPr lvl="2" algn="ctr"/>
            <a:r>
              <a:rPr lang="en-US" sz="2200">
                <a:solidFill>
                  <a:schemeClr val="bg1"/>
                </a:solidFill>
              </a:rPr>
              <a:t>1</a:t>
            </a:r>
          </a:p>
        </p:txBody>
      </p:sp>
      <p:sp>
        <p:nvSpPr>
          <p:cNvPr id="7" name="Text Placeholder 6">
            <a:extLst>
              <a:ext uri="{FF2B5EF4-FFF2-40B4-BE49-F238E27FC236}">
                <a16:creationId xmlns:a16="http://schemas.microsoft.com/office/drawing/2014/main" id="{8F5031EC-BCC8-F042-AAED-8761C9946A62}"/>
              </a:ext>
            </a:extLst>
          </p:cNvPr>
          <p:cNvSpPr>
            <a:spLocks noGrp="1"/>
          </p:cNvSpPr>
          <p:nvPr>
            <p:ph type="body" sz="quarter" idx="20"/>
          </p:nvPr>
        </p:nvSpPr>
        <p:spPr/>
        <p:txBody>
          <a:bodyPr/>
          <a:lstStyle/>
          <a:p>
            <a:pPr lvl="2" algn="ctr"/>
            <a:r>
              <a:rPr lang="en-NZ" sz="2200" b="1">
                <a:solidFill>
                  <a:schemeClr val="bg1"/>
                </a:solidFill>
              </a:rPr>
              <a:t>Donate</a:t>
            </a:r>
            <a:endParaRPr lang="en-NZ" sz="2200">
              <a:solidFill>
                <a:schemeClr val="bg1"/>
              </a:solidFill>
            </a:endParaRPr>
          </a:p>
        </p:txBody>
      </p:sp>
      <p:sp>
        <p:nvSpPr>
          <p:cNvPr id="9" name="Text Placeholder 8">
            <a:extLst>
              <a:ext uri="{FF2B5EF4-FFF2-40B4-BE49-F238E27FC236}">
                <a16:creationId xmlns:a16="http://schemas.microsoft.com/office/drawing/2014/main" id="{5674BBDE-98BF-EE49-A9DD-794C4821BFE7}"/>
              </a:ext>
            </a:extLst>
          </p:cNvPr>
          <p:cNvSpPr>
            <a:spLocks noGrp="1"/>
          </p:cNvSpPr>
          <p:nvPr>
            <p:ph type="body" sz="quarter" idx="22"/>
          </p:nvPr>
        </p:nvSpPr>
        <p:spPr>
          <a:xfrm>
            <a:off x="4392231" y="2789430"/>
            <a:ext cx="3600000" cy="2050787"/>
          </a:xfrm>
        </p:spPr>
        <p:txBody>
          <a:bodyPr tIns="251999" bIns="216000"/>
          <a:lstStyle/>
          <a:p>
            <a:pPr lvl="3" algn="ctr"/>
            <a:r>
              <a:rPr lang="en-NZ" sz="2200"/>
              <a:t>If a donor is a match for someone in need, they could undergo some health tests to check it’s safe for them to donate.</a:t>
            </a:r>
          </a:p>
        </p:txBody>
      </p:sp>
      <p:sp>
        <p:nvSpPr>
          <p:cNvPr id="10" name="Text Placeholder 9">
            <a:extLst>
              <a:ext uri="{FF2B5EF4-FFF2-40B4-BE49-F238E27FC236}">
                <a16:creationId xmlns:a16="http://schemas.microsoft.com/office/drawing/2014/main" id="{9C1EE528-01DB-5B41-9D05-31BDEB8287EB}"/>
              </a:ext>
            </a:extLst>
          </p:cNvPr>
          <p:cNvSpPr>
            <a:spLocks noGrp="1"/>
          </p:cNvSpPr>
          <p:nvPr>
            <p:ph type="body" sz="quarter" idx="23"/>
          </p:nvPr>
        </p:nvSpPr>
        <p:spPr/>
        <p:txBody>
          <a:bodyPr/>
          <a:lstStyle/>
          <a:p>
            <a:pPr lvl="2" algn="ctr"/>
            <a:r>
              <a:rPr lang="en-US" sz="2200">
                <a:solidFill>
                  <a:schemeClr val="bg1"/>
                </a:solidFill>
              </a:rPr>
              <a:t>3</a:t>
            </a:r>
          </a:p>
        </p:txBody>
      </p:sp>
      <p:sp>
        <p:nvSpPr>
          <p:cNvPr id="11" name="Text Placeholder 10">
            <a:extLst>
              <a:ext uri="{FF2B5EF4-FFF2-40B4-BE49-F238E27FC236}">
                <a16:creationId xmlns:a16="http://schemas.microsoft.com/office/drawing/2014/main" id="{D23FB1D0-7F35-CA45-83A9-D891DDF8ADE5}"/>
              </a:ext>
            </a:extLst>
          </p:cNvPr>
          <p:cNvSpPr>
            <a:spLocks noGrp="1"/>
          </p:cNvSpPr>
          <p:nvPr>
            <p:ph type="body" sz="quarter" idx="24"/>
          </p:nvPr>
        </p:nvSpPr>
        <p:spPr>
          <a:xfrm>
            <a:off x="4392230" y="5554469"/>
            <a:ext cx="3600000" cy="1444487"/>
          </a:xfrm>
        </p:spPr>
        <p:txBody>
          <a:bodyPr lIns="36000" tIns="251999" rIns="36000" bIns="216000"/>
          <a:lstStyle/>
          <a:p>
            <a:pPr lvl="3" algn="ctr"/>
            <a:r>
              <a:rPr lang="en-NZ" sz="2200"/>
              <a:t>Donors will stay </a:t>
            </a:r>
            <a:br>
              <a:rPr lang="en-NZ" sz="2200"/>
            </a:br>
            <a:r>
              <a:rPr lang="en-NZ" sz="2200"/>
              <a:t>on the register for a number of years.</a:t>
            </a:r>
          </a:p>
        </p:txBody>
      </p:sp>
      <p:sp>
        <p:nvSpPr>
          <p:cNvPr id="12" name="Text Placeholder 11">
            <a:extLst>
              <a:ext uri="{FF2B5EF4-FFF2-40B4-BE49-F238E27FC236}">
                <a16:creationId xmlns:a16="http://schemas.microsoft.com/office/drawing/2014/main" id="{FFBDB5D6-0CFA-534A-A868-7BA2E98D1DF4}"/>
              </a:ext>
            </a:extLst>
          </p:cNvPr>
          <p:cNvSpPr>
            <a:spLocks noGrp="1"/>
          </p:cNvSpPr>
          <p:nvPr>
            <p:ph type="body" sz="quarter" idx="25"/>
          </p:nvPr>
        </p:nvSpPr>
        <p:spPr>
          <a:xfrm>
            <a:off x="5922230" y="5281855"/>
            <a:ext cx="540000" cy="540000"/>
          </a:xfrm>
        </p:spPr>
        <p:txBody>
          <a:bodyPr/>
          <a:lstStyle/>
          <a:p>
            <a:pPr lvl="2" algn="ctr"/>
            <a:r>
              <a:rPr lang="en-US" sz="2200">
                <a:solidFill>
                  <a:schemeClr val="bg1"/>
                </a:solidFill>
              </a:rPr>
              <a:t>2</a:t>
            </a:r>
          </a:p>
        </p:txBody>
      </p:sp>
      <p:sp>
        <p:nvSpPr>
          <p:cNvPr id="13" name="Text Placeholder 12">
            <a:extLst>
              <a:ext uri="{FF2B5EF4-FFF2-40B4-BE49-F238E27FC236}">
                <a16:creationId xmlns:a16="http://schemas.microsoft.com/office/drawing/2014/main" id="{65BCCFF3-8C20-6E49-B6FD-5F3C0B1FF6B6}"/>
              </a:ext>
            </a:extLst>
          </p:cNvPr>
          <p:cNvSpPr>
            <a:spLocks noGrp="1"/>
          </p:cNvSpPr>
          <p:nvPr>
            <p:ph type="body" sz="quarter" idx="26"/>
          </p:nvPr>
        </p:nvSpPr>
        <p:spPr>
          <a:xfrm>
            <a:off x="8264143" y="4846831"/>
            <a:ext cx="3600000" cy="2739163"/>
          </a:xfrm>
        </p:spPr>
        <p:txBody>
          <a:bodyPr lIns="36000" tIns="251999" rIns="36000" bIns="216000"/>
          <a:lstStyle/>
          <a:p>
            <a:pPr lvl="3" algn="ctr"/>
            <a:r>
              <a:rPr lang="en-NZ" sz="2200"/>
              <a:t>Stem cells can be donated in one of two ways:</a:t>
            </a:r>
          </a:p>
          <a:p>
            <a:pPr lvl="3" algn="ctr"/>
            <a:r>
              <a:rPr lang="en-NZ" sz="2200"/>
              <a:t>• through the bloodstream (90% of donors)</a:t>
            </a:r>
          </a:p>
          <a:p>
            <a:pPr lvl="3" algn="ctr"/>
            <a:r>
              <a:rPr lang="en-NZ" sz="2200"/>
              <a:t>• bone marrow </a:t>
            </a:r>
            <a:br>
              <a:rPr lang="en-NZ" sz="2200"/>
            </a:br>
            <a:r>
              <a:rPr lang="en-NZ" sz="2200"/>
              <a:t>donation procedure </a:t>
            </a:r>
            <a:br>
              <a:rPr lang="en-NZ" sz="2200"/>
            </a:br>
            <a:r>
              <a:rPr lang="en-NZ" sz="2200"/>
              <a:t>(10% of donors) </a:t>
            </a:r>
          </a:p>
        </p:txBody>
      </p:sp>
      <p:sp>
        <p:nvSpPr>
          <p:cNvPr id="14" name="Text Placeholder 13">
            <a:extLst>
              <a:ext uri="{FF2B5EF4-FFF2-40B4-BE49-F238E27FC236}">
                <a16:creationId xmlns:a16="http://schemas.microsoft.com/office/drawing/2014/main" id="{1990497F-1642-E144-814B-709834889EBF}"/>
              </a:ext>
            </a:extLst>
          </p:cNvPr>
          <p:cNvSpPr>
            <a:spLocks noGrp="1"/>
          </p:cNvSpPr>
          <p:nvPr>
            <p:ph type="body" sz="quarter" idx="27"/>
          </p:nvPr>
        </p:nvSpPr>
        <p:spPr/>
        <p:txBody>
          <a:bodyPr/>
          <a:lstStyle/>
          <a:p>
            <a:pPr lvl="2" algn="ctr"/>
            <a:r>
              <a:rPr lang="en-US" sz="2200">
                <a:solidFill>
                  <a:schemeClr val="bg1"/>
                </a:solidFill>
              </a:rPr>
              <a:t>4</a:t>
            </a:r>
          </a:p>
        </p:txBody>
      </p:sp>
      <p:pic>
        <p:nvPicPr>
          <p:cNvPr id="16" name="Picture 15">
            <a:extLst>
              <a:ext uri="{FF2B5EF4-FFF2-40B4-BE49-F238E27FC236}">
                <a16:creationId xmlns:a16="http://schemas.microsoft.com/office/drawing/2014/main" id="{ED81252F-D41C-8C41-BF7B-BF2376028B22}"/>
              </a:ext>
            </a:extLst>
          </p:cNvPr>
          <p:cNvPicPr>
            <a:picLocks noChangeAspect="1"/>
          </p:cNvPicPr>
          <p:nvPr/>
        </p:nvPicPr>
        <p:blipFill>
          <a:blip r:embed="rId3"/>
          <a:stretch>
            <a:fillRect/>
          </a:stretch>
        </p:blipFill>
        <p:spPr>
          <a:xfrm>
            <a:off x="9236143" y="2515061"/>
            <a:ext cx="1655999" cy="1655999"/>
          </a:xfrm>
          <a:prstGeom prst="rect">
            <a:avLst/>
          </a:prstGeom>
        </p:spPr>
      </p:pic>
      <p:pic>
        <p:nvPicPr>
          <p:cNvPr id="18" name="Picture 17">
            <a:extLst>
              <a:ext uri="{FF2B5EF4-FFF2-40B4-BE49-F238E27FC236}">
                <a16:creationId xmlns:a16="http://schemas.microsoft.com/office/drawing/2014/main" id="{EAB48956-1B6F-464F-806C-9831D96C4979}"/>
              </a:ext>
            </a:extLst>
          </p:cNvPr>
          <p:cNvPicPr>
            <a:picLocks noChangeAspect="1"/>
          </p:cNvPicPr>
          <p:nvPr/>
        </p:nvPicPr>
        <p:blipFill>
          <a:blip r:embed="rId4"/>
          <a:stretch>
            <a:fillRect/>
          </a:stretch>
        </p:blipFill>
        <p:spPr>
          <a:xfrm>
            <a:off x="1492318" y="2471737"/>
            <a:ext cx="1655999" cy="1655999"/>
          </a:xfrm>
          <a:prstGeom prst="rect">
            <a:avLst/>
          </a:prstGeom>
        </p:spPr>
      </p:pic>
      <p:sp>
        <p:nvSpPr>
          <p:cNvPr id="32" name="Arc 31">
            <a:extLst>
              <a:ext uri="{FF2B5EF4-FFF2-40B4-BE49-F238E27FC236}">
                <a16:creationId xmlns:a16="http://schemas.microsoft.com/office/drawing/2014/main" id="{717FA5D9-8871-3A48-AEE4-0229D1396774}"/>
              </a:ext>
            </a:extLst>
          </p:cNvPr>
          <p:cNvSpPr/>
          <p:nvPr/>
        </p:nvSpPr>
        <p:spPr>
          <a:xfrm rot="16200000">
            <a:off x="6211766" y="1887743"/>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42F8C921-E59C-5A46-91C7-87169D4939E1}"/>
              </a:ext>
            </a:extLst>
          </p:cNvPr>
          <p:cNvSpPr/>
          <p:nvPr/>
        </p:nvSpPr>
        <p:spPr>
          <a:xfrm rot="5400000">
            <a:off x="5691529" y="7057365"/>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F13BB2AC-E972-8D48-B0EC-7149B3CBFDE5}"/>
              </a:ext>
            </a:extLst>
          </p:cNvPr>
          <p:cNvSpPr/>
          <p:nvPr/>
        </p:nvSpPr>
        <p:spPr>
          <a:xfrm rot="10800000">
            <a:off x="2312890" y="7059979"/>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 Placeholder 7">
            <a:extLst>
              <a:ext uri="{FF2B5EF4-FFF2-40B4-BE49-F238E27FC236}">
                <a16:creationId xmlns:a16="http://schemas.microsoft.com/office/drawing/2014/main" id="{F235FCEA-4D56-3F48-9281-D3033B5A9E80}"/>
              </a:ext>
            </a:extLst>
          </p:cNvPr>
          <p:cNvSpPr>
            <a:spLocks noGrp="1"/>
          </p:cNvSpPr>
          <p:nvPr>
            <p:ph type="body" sz="quarter" idx="21"/>
          </p:nvPr>
        </p:nvSpPr>
        <p:spPr>
          <a:xfrm>
            <a:off x="12150343" y="2517968"/>
            <a:ext cx="3600000" cy="2200275"/>
          </a:xfrm>
          <a:solidFill>
            <a:srgbClr val="B3E2F5"/>
          </a:solidFill>
        </p:spPr>
        <p:txBody>
          <a:bodyPr anchor="t"/>
          <a:lstStyle/>
          <a:p>
            <a:pPr lvl="3" algn="ctr"/>
            <a:r>
              <a:rPr lang="en-NZ">
                <a:solidFill>
                  <a:schemeClr val="bg1"/>
                </a:solidFill>
                <a:hlinkClick r:id="rId5">
                  <a:extLst>
                    <a:ext uri="{A12FA001-AC4F-418D-AE19-62706E023703}">
                      <ahyp:hlinkClr xmlns:ahyp="http://schemas.microsoft.com/office/drawing/2018/hyperlinkcolor" val="tx"/>
                    </a:ext>
                  </a:extLst>
                </a:hlinkClick>
              </a:rPr>
              <a:t>Watch this short animation </a:t>
            </a:r>
            <a:br>
              <a:rPr lang="en-NZ">
                <a:solidFill>
                  <a:schemeClr val="bg1"/>
                </a:solidFill>
                <a:hlinkClick r:id="rId5">
                  <a:extLst>
                    <a:ext uri="{A12FA001-AC4F-418D-AE19-62706E023703}">
                      <ahyp:hlinkClr xmlns:ahyp="http://schemas.microsoft.com/office/drawing/2018/hyperlinkcolor" val="tx"/>
                    </a:ext>
                  </a:extLst>
                </a:hlinkClick>
              </a:rPr>
            </a:br>
            <a:r>
              <a:rPr lang="en-NZ">
                <a:solidFill>
                  <a:schemeClr val="bg1"/>
                </a:solidFill>
                <a:hlinkClick r:id="rId5">
                  <a:extLst>
                    <a:ext uri="{A12FA001-AC4F-418D-AE19-62706E023703}">
                      <ahyp:hlinkClr xmlns:ahyp="http://schemas.microsoft.com/office/drawing/2018/hyperlinkcolor" val="tx"/>
                    </a:ext>
                  </a:extLst>
                </a:hlinkClick>
              </a:rPr>
              <a:t>to find out more about </a:t>
            </a:r>
            <a:br>
              <a:rPr lang="en-NZ">
                <a:solidFill>
                  <a:schemeClr val="bg1"/>
                </a:solidFill>
                <a:hlinkClick r:id="rId5">
                  <a:extLst>
                    <a:ext uri="{A12FA001-AC4F-418D-AE19-62706E023703}">
                      <ahyp:hlinkClr xmlns:ahyp="http://schemas.microsoft.com/office/drawing/2018/hyperlinkcolor" val="tx"/>
                    </a:ext>
                  </a:extLst>
                </a:hlinkClick>
              </a:rPr>
            </a:br>
            <a:r>
              <a:rPr lang="en-NZ">
                <a:solidFill>
                  <a:schemeClr val="bg1"/>
                </a:solidFill>
                <a:hlinkClick r:id="rId5">
                  <a:extLst>
                    <a:ext uri="{A12FA001-AC4F-418D-AE19-62706E023703}">
                      <ahyp:hlinkClr xmlns:ahyp="http://schemas.microsoft.com/office/drawing/2018/hyperlinkcolor" val="tx"/>
                    </a:ext>
                  </a:extLst>
                </a:hlinkClick>
              </a:rPr>
              <a:t>what’s involved in being </a:t>
            </a:r>
            <a:br>
              <a:rPr lang="en-NZ">
                <a:solidFill>
                  <a:schemeClr val="bg1"/>
                </a:solidFill>
                <a:hlinkClick r:id="rId5">
                  <a:extLst>
                    <a:ext uri="{A12FA001-AC4F-418D-AE19-62706E023703}">
                      <ahyp:hlinkClr xmlns:ahyp="http://schemas.microsoft.com/office/drawing/2018/hyperlinkcolor" val="tx"/>
                    </a:ext>
                  </a:extLst>
                </a:hlinkClick>
              </a:rPr>
            </a:br>
            <a:r>
              <a:rPr lang="en-NZ">
                <a:solidFill>
                  <a:schemeClr val="bg1"/>
                </a:solidFill>
                <a:hlinkClick r:id="rId5">
                  <a:extLst>
                    <a:ext uri="{A12FA001-AC4F-418D-AE19-62706E023703}">
                      <ahyp:hlinkClr xmlns:ahyp="http://schemas.microsoft.com/office/drawing/2018/hyperlinkcolor" val="tx"/>
                    </a:ext>
                  </a:extLst>
                </a:hlinkClick>
              </a:rPr>
              <a:t>a stem cell donor</a:t>
            </a:r>
          </a:p>
        </p:txBody>
      </p:sp>
      <p:grpSp>
        <p:nvGrpSpPr>
          <p:cNvPr id="38" name="Group 37">
            <a:extLst>
              <a:ext uri="{FF2B5EF4-FFF2-40B4-BE49-F238E27FC236}">
                <a16:creationId xmlns:a16="http://schemas.microsoft.com/office/drawing/2014/main" id="{5E4EBA6D-5BED-EF4B-8B16-0E15A2EF5B3A}"/>
              </a:ext>
            </a:extLst>
          </p:cNvPr>
          <p:cNvGrpSpPr/>
          <p:nvPr/>
        </p:nvGrpSpPr>
        <p:grpSpPr>
          <a:xfrm>
            <a:off x="13725448" y="4092646"/>
            <a:ext cx="472094" cy="472094"/>
            <a:chOff x="4430106" y="1629665"/>
            <a:chExt cx="472094" cy="472094"/>
          </a:xfrm>
        </p:grpSpPr>
        <p:sp>
          <p:nvSpPr>
            <p:cNvPr id="39" name="Oval 38">
              <a:extLst>
                <a:ext uri="{FF2B5EF4-FFF2-40B4-BE49-F238E27FC236}">
                  <a16:creationId xmlns:a16="http://schemas.microsoft.com/office/drawing/2014/main" id="{EEFD8B1F-C18A-AE4C-BE21-EC1DCBF2BB42}"/>
                </a:ext>
              </a:extLst>
            </p:cNvPr>
            <p:cNvSpPr/>
            <p:nvPr/>
          </p:nvSpPr>
          <p:spPr>
            <a:xfrm>
              <a:off x="4430106" y="1629665"/>
              <a:ext cx="472094" cy="472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29">
              <a:extLst>
                <a:ext uri="{FF2B5EF4-FFF2-40B4-BE49-F238E27FC236}">
                  <a16:creationId xmlns:a16="http://schemas.microsoft.com/office/drawing/2014/main" id="{AD80A210-9CB0-8748-96F4-67A44C7CDF82}"/>
                </a:ext>
              </a:extLst>
            </p:cNvPr>
            <p:cNvSpPr/>
            <p:nvPr/>
          </p:nvSpPr>
          <p:spPr>
            <a:xfrm rot="5400000">
              <a:off x="4584543" y="1764964"/>
              <a:ext cx="220973" cy="200979"/>
            </a:xfrm>
            <a:prstGeom prst="triangle">
              <a:avLst/>
            </a:prstGeom>
            <a:solidFill>
              <a:srgbClr val="245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439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bg/>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xEl>
                                              <p:pRg st="1" end="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p" animBg="1"/>
      <p:bldP spid="10" grpId="0" build="p" animBg="1"/>
      <p:bldP spid="11" grpId="0" build="p" animBg="1"/>
      <p:bldP spid="12" grpId="0" build="p" animBg="1"/>
      <p:bldP spid="13" grpId="0" build="p" animBg="1"/>
      <p:bldP spid="14" grpId="0" build="p"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61EBB5-E7CD-7C4F-A896-A4D774A1801E}"/>
              </a:ext>
            </a:extLst>
          </p:cNvPr>
          <p:cNvSpPr>
            <a:spLocks noGrp="1"/>
          </p:cNvSpPr>
          <p:nvPr>
            <p:ph type="sldNum" sz="quarter" idx="4"/>
          </p:nvPr>
        </p:nvSpPr>
        <p:spPr/>
        <p:txBody>
          <a:bodyPr/>
          <a:lstStyle/>
          <a:p>
            <a:fld id="{F68B15A4-E55F-C047-8706-F70E7B15C889}" type="slidenum">
              <a:rPr lang="en-US" smtClean="0"/>
              <a:pPr/>
              <a:t>7</a:t>
            </a:fld>
            <a:endParaRPr lang="en-US"/>
          </a:p>
        </p:txBody>
      </p:sp>
      <p:sp>
        <p:nvSpPr>
          <p:cNvPr id="3" name="Title 2">
            <a:extLst>
              <a:ext uri="{FF2B5EF4-FFF2-40B4-BE49-F238E27FC236}">
                <a16:creationId xmlns:a16="http://schemas.microsoft.com/office/drawing/2014/main" id="{89E068CE-C2F2-D845-81B4-08CDDDAA2561}"/>
              </a:ext>
            </a:extLst>
          </p:cNvPr>
          <p:cNvSpPr>
            <a:spLocks noGrp="1"/>
          </p:cNvSpPr>
          <p:nvPr>
            <p:ph type="title"/>
          </p:nvPr>
        </p:nvSpPr>
        <p:spPr/>
        <p:txBody>
          <a:bodyPr/>
          <a:lstStyle/>
          <a:p>
            <a:r>
              <a:rPr lang="en-NZ"/>
              <a:t>Organ donation law in England </a:t>
            </a:r>
            <a:endParaRPr lang="en-US"/>
          </a:p>
        </p:txBody>
      </p:sp>
      <p:sp>
        <p:nvSpPr>
          <p:cNvPr id="4" name="Text Placeholder 3">
            <a:extLst>
              <a:ext uri="{FF2B5EF4-FFF2-40B4-BE49-F238E27FC236}">
                <a16:creationId xmlns:a16="http://schemas.microsoft.com/office/drawing/2014/main" id="{075B07C9-DBB7-424C-B5CE-F18EE61BEAA9}"/>
              </a:ext>
            </a:extLst>
          </p:cNvPr>
          <p:cNvSpPr>
            <a:spLocks noGrp="1"/>
          </p:cNvSpPr>
          <p:nvPr>
            <p:ph type="body" sz="quarter" idx="11"/>
          </p:nvPr>
        </p:nvSpPr>
        <p:spPr>
          <a:xfrm>
            <a:off x="442913" y="1560514"/>
            <a:ext cx="6657975" cy="4923414"/>
          </a:xfrm>
        </p:spPr>
        <p:txBody>
          <a:bodyPr vert="horz" lIns="91440" tIns="45720" rIns="91440" bIns="45720" rtlCol="0" anchor="t">
            <a:noAutofit/>
          </a:bodyPr>
          <a:lstStyle/>
          <a:p>
            <a:pPr lvl="1"/>
            <a:r>
              <a:rPr lang="en-GB" b="0" dirty="0">
                <a:solidFill>
                  <a:schemeClr val="tx1"/>
                </a:solidFill>
                <a:latin typeface="Arial"/>
                <a:cs typeface="Arial"/>
              </a:rPr>
              <a:t>The law around organ donation in England has changed to an </a:t>
            </a:r>
            <a:r>
              <a:rPr lang="en-GB" dirty="0">
                <a:solidFill>
                  <a:schemeClr val="tx1"/>
                </a:solidFill>
                <a:latin typeface="Arial"/>
                <a:cs typeface="Arial"/>
              </a:rPr>
              <a:t>opt-out system </a:t>
            </a:r>
            <a:r>
              <a:rPr lang="en-GB" b="0" dirty="0">
                <a:solidFill>
                  <a:schemeClr val="tx1"/>
                </a:solidFill>
                <a:latin typeface="Arial"/>
                <a:cs typeface="Arial"/>
              </a:rPr>
              <a:t>to allow more people to save more lives. This means </a:t>
            </a:r>
            <a:r>
              <a:rPr lang="en-GB" dirty="0">
                <a:solidFill>
                  <a:schemeClr val="tx1"/>
                </a:solidFill>
                <a:latin typeface="Arial"/>
                <a:cs typeface="Arial"/>
              </a:rPr>
              <a:t>all adults aged 18</a:t>
            </a:r>
            <a:r>
              <a:rPr lang="en-GB" b="0" dirty="0">
                <a:solidFill>
                  <a:schemeClr val="tx1"/>
                </a:solidFill>
                <a:latin typeface="Arial"/>
                <a:cs typeface="Arial"/>
              </a:rPr>
              <a:t> </a:t>
            </a:r>
            <a:r>
              <a:rPr lang="en-GB" dirty="0">
                <a:solidFill>
                  <a:schemeClr val="tx1"/>
                </a:solidFill>
                <a:latin typeface="Arial"/>
                <a:cs typeface="Arial"/>
              </a:rPr>
              <a:t>or over</a:t>
            </a:r>
            <a:r>
              <a:rPr lang="en-GB" b="0" dirty="0">
                <a:solidFill>
                  <a:schemeClr val="tx1"/>
                </a:solidFill>
                <a:latin typeface="Arial"/>
                <a:cs typeface="Arial"/>
              </a:rPr>
              <a:t> will be considered to have </a:t>
            </a:r>
            <a:r>
              <a:rPr lang="en-GB" dirty="0">
                <a:solidFill>
                  <a:schemeClr val="tx1"/>
                </a:solidFill>
                <a:latin typeface="Arial"/>
                <a:cs typeface="Arial"/>
              </a:rPr>
              <a:t>agreed to be an organ donor</a:t>
            </a:r>
            <a:r>
              <a:rPr lang="en-GB" b="0" dirty="0">
                <a:solidFill>
                  <a:schemeClr val="tx1"/>
                </a:solidFill>
                <a:latin typeface="Arial"/>
                <a:cs typeface="Arial"/>
              </a:rPr>
              <a:t>, unless they have </a:t>
            </a:r>
            <a:r>
              <a:rPr lang="en-GB" dirty="0">
                <a:solidFill>
                  <a:schemeClr val="tx1"/>
                </a:solidFill>
                <a:latin typeface="Arial"/>
                <a:cs typeface="Arial"/>
              </a:rPr>
              <a:t>opted out</a:t>
            </a:r>
            <a:r>
              <a:rPr lang="en-GB" b="0" dirty="0">
                <a:solidFill>
                  <a:schemeClr val="tx1"/>
                </a:solidFill>
                <a:latin typeface="Arial"/>
                <a:cs typeface="Arial"/>
              </a:rPr>
              <a:t> or are in an </a:t>
            </a:r>
            <a:r>
              <a:rPr lang="en-GB" dirty="0">
                <a:solidFill>
                  <a:schemeClr val="tx1"/>
                </a:solidFill>
                <a:latin typeface="Arial"/>
                <a:cs typeface="Arial"/>
              </a:rPr>
              <a:t>excluded group</a:t>
            </a:r>
            <a:r>
              <a:rPr lang="en-GB" b="0" dirty="0">
                <a:solidFill>
                  <a:schemeClr val="tx1"/>
                </a:solidFill>
                <a:latin typeface="Arial"/>
                <a:cs typeface="Arial"/>
              </a:rPr>
              <a:t>.</a:t>
            </a:r>
          </a:p>
          <a:p>
            <a:pPr lvl="1"/>
            <a:r>
              <a:rPr lang="en-GB" b="0" dirty="0">
                <a:solidFill>
                  <a:schemeClr val="tx1"/>
                </a:solidFill>
                <a:latin typeface="Arial"/>
                <a:cs typeface="Arial"/>
              </a:rPr>
              <a:t>It's important that everyone not only </a:t>
            </a:r>
            <a:r>
              <a:rPr lang="en-GB" dirty="0">
                <a:solidFill>
                  <a:schemeClr val="tx1"/>
                </a:solidFill>
                <a:latin typeface="Arial"/>
                <a:cs typeface="Arial"/>
              </a:rPr>
              <a:t>registers their decision </a:t>
            </a:r>
            <a:r>
              <a:rPr lang="en-GB" b="0" dirty="0">
                <a:solidFill>
                  <a:schemeClr val="tx1"/>
                </a:solidFill>
                <a:latin typeface="Arial"/>
                <a:cs typeface="Arial"/>
              </a:rPr>
              <a:t>on the </a:t>
            </a:r>
            <a:r>
              <a:rPr lang="en-GB" dirty="0">
                <a:solidFill>
                  <a:schemeClr val="tx1"/>
                </a:solidFill>
                <a:latin typeface="Arial"/>
                <a:cs typeface="Arial"/>
              </a:rPr>
              <a:t>NHS Organ Donor Register </a:t>
            </a:r>
            <a:r>
              <a:rPr lang="en-GB" b="0" dirty="0">
                <a:solidFill>
                  <a:schemeClr val="tx1"/>
                </a:solidFill>
                <a:latin typeface="Arial"/>
                <a:cs typeface="Arial"/>
              </a:rPr>
              <a:t>but </a:t>
            </a:r>
            <a:r>
              <a:rPr lang="en-GB" dirty="0">
                <a:solidFill>
                  <a:schemeClr val="tx1"/>
                </a:solidFill>
                <a:latin typeface="Arial"/>
                <a:cs typeface="Arial"/>
              </a:rPr>
              <a:t>shares it with their family or closest friends </a:t>
            </a:r>
            <a:r>
              <a:rPr lang="en-GB" b="0" dirty="0">
                <a:solidFill>
                  <a:schemeClr val="tx1"/>
                </a:solidFill>
                <a:latin typeface="Arial"/>
                <a:cs typeface="Arial"/>
              </a:rPr>
              <a:t>too, to give them the certainty to support the decision at a difficult time.</a:t>
            </a:r>
            <a:endParaRPr lang="en-NZ" b="0" dirty="0">
              <a:solidFill>
                <a:schemeClr val="tx1"/>
              </a:solidFill>
              <a:latin typeface="Arial"/>
              <a:cs typeface="Arial"/>
            </a:endParaRPr>
          </a:p>
        </p:txBody>
      </p:sp>
    </p:spTree>
    <p:extLst>
      <p:ext uri="{BB962C8B-B14F-4D97-AF65-F5344CB8AC3E}">
        <p14:creationId xmlns:p14="http://schemas.microsoft.com/office/powerpoint/2010/main" val="338204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EB31408-D08F-604F-A170-DE2B7DD161A3}"/>
              </a:ext>
            </a:extLst>
          </p:cNvPr>
          <p:cNvCxnSpPr>
            <a:cxnSpLocks/>
          </p:cNvCxnSpPr>
          <p:nvPr/>
        </p:nvCxnSpPr>
        <p:spPr>
          <a:xfrm>
            <a:off x="10075463" y="2741314"/>
            <a:ext cx="0" cy="2786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25043D-3468-C14D-8EDB-6E5A7D3C25E8}"/>
              </a:ext>
            </a:extLst>
          </p:cNvPr>
          <p:cNvCxnSpPr>
            <a:cxnSpLocks/>
          </p:cNvCxnSpPr>
          <p:nvPr/>
        </p:nvCxnSpPr>
        <p:spPr>
          <a:xfrm>
            <a:off x="2309333" y="4214813"/>
            <a:ext cx="0" cy="2314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A64508-8CCE-5242-AE84-A8901722D6A3}"/>
              </a:ext>
            </a:extLst>
          </p:cNvPr>
          <p:cNvCxnSpPr/>
          <p:nvPr/>
        </p:nvCxnSpPr>
        <p:spPr>
          <a:xfrm>
            <a:off x="2983576" y="7111602"/>
            <a:ext cx="2936754"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A3ACE3-BE9C-1140-82A8-6A8C3794C6B5}"/>
              </a:ext>
            </a:extLst>
          </p:cNvPr>
          <p:cNvCxnSpPr>
            <a:cxnSpLocks/>
          </p:cNvCxnSpPr>
          <p:nvPr/>
        </p:nvCxnSpPr>
        <p:spPr>
          <a:xfrm>
            <a:off x="6186270" y="2741314"/>
            <a:ext cx="0" cy="2314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B31408-D08F-604F-A170-DE2B7DD161A3}"/>
              </a:ext>
            </a:extLst>
          </p:cNvPr>
          <p:cNvCxnSpPr>
            <a:cxnSpLocks/>
            <a:endCxn id="32" idx="2"/>
          </p:cNvCxnSpPr>
          <p:nvPr/>
        </p:nvCxnSpPr>
        <p:spPr>
          <a:xfrm>
            <a:off x="10075463" y="4434874"/>
            <a:ext cx="0" cy="2786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28FFC63-6D71-4E40-87EC-688D27347BCC}"/>
              </a:ext>
            </a:extLst>
          </p:cNvPr>
          <p:cNvCxnSpPr>
            <a:cxnSpLocks/>
            <a:endCxn id="34" idx="0"/>
          </p:cNvCxnSpPr>
          <p:nvPr/>
        </p:nvCxnSpPr>
        <p:spPr>
          <a:xfrm flipH="1">
            <a:off x="13920985" y="4814887"/>
            <a:ext cx="4086" cy="2406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AB86F7-8D04-C645-9305-FF5E22212928}"/>
              </a:ext>
            </a:extLst>
          </p:cNvPr>
          <p:cNvCxnSpPr>
            <a:cxnSpLocks/>
            <a:endCxn id="30" idx="0"/>
          </p:cNvCxnSpPr>
          <p:nvPr/>
        </p:nvCxnSpPr>
        <p:spPr>
          <a:xfrm flipV="1">
            <a:off x="6419228" y="2485783"/>
            <a:ext cx="3389372" cy="244"/>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1050BE-C714-8444-9034-F0C4B00FDAC8}"/>
              </a:ext>
            </a:extLst>
          </p:cNvPr>
          <p:cNvCxnSpPr>
            <a:cxnSpLocks/>
          </p:cNvCxnSpPr>
          <p:nvPr/>
        </p:nvCxnSpPr>
        <p:spPr>
          <a:xfrm>
            <a:off x="10309668" y="7486651"/>
            <a:ext cx="3377112" cy="0"/>
          </a:xfrm>
          <a:prstGeom prst="line">
            <a:avLst/>
          </a:prstGeom>
          <a:ln>
            <a:solidFill>
              <a:srgbClr val="245EA9"/>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86CFB14-7ADF-C349-9964-59336948BC38}"/>
              </a:ext>
            </a:extLst>
          </p:cNvPr>
          <p:cNvSpPr>
            <a:spLocks noGrp="1"/>
          </p:cNvSpPr>
          <p:nvPr>
            <p:ph type="sldNum" sz="quarter" idx="4"/>
          </p:nvPr>
        </p:nvSpPr>
        <p:spPr/>
        <p:txBody>
          <a:bodyPr/>
          <a:lstStyle/>
          <a:p>
            <a:fld id="{F68B15A4-E55F-C047-8706-F70E7B15C889}" type="slidenum">
              <a:rPr lang="en-US" smtClean="0"/>
              <a:pPr/>
              <a:t>8</a:t>
            </a:fld>
            <a:endParaRPr lang="en-US"/>
          </a:p>
        </p:txBody>
      </p:sp>
      <p:sp>
        <p:nvSpPr>
          <p:cNvPr id="3" name="Title 2">
            <a:extLst>
              <a:ext uri="{FF2B5EF4-FFF2-40B4-BE49-F238E27FC236}">
                <a16:creationId xmlns:a16="http://schemas.microsoft.com/office/drawing/2014/main" id="{32E5F582-50B0-3246-90E3-36973F7C1E89}"/>
              </a:ext>
            </a:extLst>
          </p:cNvPr>
          <p:cNvSpPr>
            <a:spLocks noGrp="1"/>
          </p:cNvSpPr>
          <p:nvPr>
            <p:ph type="title"/>
          </p:nvPr>
        </p:nvSpPr>
        <p:spPr/>
        <p:txBody>
          <a:bodyPr/>
          <a:lstStyle/>
          <a:p>
            <a:r>
              <a:rPr lang="en-NZ"/>
              <a:t>What’s involved in being an organ </a:t>
            </a:r>
            <a:br>
              <a:rPr lang="en-NZ"/>
            </a:br>
            <a:r>
              <a:rPr lang="en-NZ"/>
              <a:t>and tissue donor?</a:t>
            </a:r>
            <a:endParaRPr lang="en-US"/>
          </a:p>
        </p:txBody>
      </p:sp>
      <p:sp>
        <p:nvSpPr>
          <p:cNvPr id="4" name="Text Placeholder 3">
            <a:extLst>
              <a:ext uri="{FF2B5EF4-FFF2-40B4-BE49-F238E27FC236}">
                <a16:creationId xmlns:a16="http://schemas.microsoft.com/office/drawing/2014/main" id="{9923C8C8-42BE-B644-8A51-637F6F5D09A2}"/>
              </a:ext>
            </a:extLst>
          </p:cNvPr>
          <p:cNvSpPr>
            <a:spLocks noGrp="1"/>
          </p:cNvSpPr>
          <p:nvPr>
            <p:ph type="body" sz="quarter" idx="20"/>
          </p:nvPr>
        </p:nvSpPr>
        <p:spPr>
          <a:xfrm>
            <a:off x="4391407" y="4728136"/>
            <a:ext cx="3600000" cy="3880742"/>
          </a:xfrm>
          <a:prstGeom prst="roundRect">
            <a:avLst>
              <a:gd name="adj" fmla="val 8903"/>
            </a:avLst>
          </a:prstGeom>
        </p:spPr>
        <p:txBody>
          <a:bodyPr lIns="36000" tIns="216000" rIns="36000"/>
          <a:lstStyle/>
          <a:p>
            <a:pPr lvl="3" algn="ctr"/>
            <a:r>
              <a:rPr lang="en-NZ" sz="2200"/>
              <a:t>If someone dies in circumstances where organ and/or tissue donation may be a possibility, specialist nurses would check the NHS Organ Donor Register to see if that person had registered a decision about organ and tissue donation. </a:t>
            </a:r>
          </a:p>
        </p:txBody>
      </p:sp>
      <p:sp>
        <p:nvSpPr>
          <p:cNvPr id="5" name="Text Placeholder 4">
            <a:extLst>
              <a:ext uri="{FF2B5EF4-FFF2-40B4-BE49-F238E27FC236}">
                <a16:creationId xmlns:a16="http://schemas.microsoft.com/office/drawing/2014/main" id="{737650DE-F98F-3044-99F7-86FA848C230C}"/>
              </a:ext>
            </a:extLst>
          </p:cNvPr>
          <p:cNvSpPr>
            <a:spLocks noGrp="1"/>
          </p:cNvSpPr>
          <p:nvPr>
            <p:ph type="body" sz="quarter" idx="11"/>
          </p:nvPr>
        </p:nvSpPr>
        <p:spPr/>
        <p:txBody>
          <a:bodyPr/>
          <a:lstStyle/>
          <a:p>
            <a:pPr lvl="2" algn="ctr"/>
            <a:r>
              <a:rPr lang="en-US" sz="2200">
                <a:solidFill>
                  <a:schemeClr val="bg1"/>
                </a:solidFill>
              </a:rPr>
              <a:t>2</a:t>
            </a:r>
          </a:p>
        </p:txBody>
      </p:sp>
      <p:sp>
        <p:nvSpPr>
          <p:cNvPr id="6" name="Text Placeholder 5">
            <a:extLst>
              <a:ext uri="{FF2B5EF4-FFF2-40B4-BE49-F238E27FC236}">
                <a16:creationId xmlns:a16="http://schemas.microsoft.com/office/drawing/2014/main" id="{6E41770C-2375-5649-8272-7FEB2C28696A}"/>
              </a:ext>
            </a:extLst>
          </p:cNvPr>
          <p:cNvSpPr>
            <a:spLocks noGrp="1"/>
          </p:cNvSpPr>
          <p:nvPr>
            <p:ph type="body" sz="quarter" idx="21"/>
          </p:nvPr>
        </p:nvSpPr>
        <p:spPr>
          <a:xfrm>
            <a:off x="533782" y="2442136"/>
            <a:ext cx="3657956" cy="3518300"/>
          </a:xfrm>
        </p:spPr>
        <p:txBody>
          <a:bodyPr vert="horz" lIns="72000" tIns="216000" rIns="72000" bIns="108000" rtlCol="0" anchor="t">
            <a:noAutofit/>
          </a:bodyPr>
          <a:lstStyle/>
          <a:p>
            <a:pPr lvl="3" algn="ctr"/>
            <a:r>
              <a:rPr lang="en-NZ" sz="2200" dirty="0">
                <a:latin typeface="Arial"/>
                <a:cs typeface="Arial"/>
              </a:rPr>
              <a:t>Register the decision </a:t>
            </a:r>
            <a:br>
              <a:rPr lang="en-NZ" sz="2200" dirty="0">
                <a:latin typeface="Arial"/>
                <a:cs typeface="Arial"/>
              </a:rPr>
            </a:br>
            <a:r>
              <a:rPr lang="en-NZ" sz="2200" dirty="0">
                <a:latin typeface="Arial"/>
                <a:cs typeface="Arial"/>
              </a:rPr>
              <a:t>to donate organs and/or tissue after death on </a:t>
            </a:r>
            <a:br>
              <a:rPr lang="en-NZ" sz="2200" dirty="0">
                <a:latin typeface="Arial"/>
                <a:cs typeface="Arial"/>
              </a:rPr>
            </a:br>
            <a:r>
              <a:rPr lang="en-NZ" sz="2200" dirty="0">
                <a:latin typeface="Arial"/>
                <a:cs typeface="Arial"/>
              </a:rPr>
              <a:t>the NHS Organ Donation Register. Share the decision with family/</a:t>
            </a:r>
            <a:br>
              <a:rPr lang="en-NZ" sz="2200" dirty="0">
                <a:latin typeface="Arial"/>
                <a:cs typeface="Arial"/>
              </a:rPr>
            </a:br>
            <a:r>
              <a:rPr lang="en-NZ" sz="2200" dirty="0">
                <a:latin typeface="Arial"/>
                <a:cs typeface="Arial"/>
              </a:rPr>
              <a:t>loved ones. </a:t>
            </a:r>
            <a:br>
              <a:rPr lang="en-NZ" sz="2200" dirty="0"/>
            </a:br>
            <a:r>
              <a:rPr lang="en-NZ" sz="2200" b="1" dirty="0" err="1">
                <a:solidFill>
                  <a:srgbClr val="1170C0"/>
                </a:solidFill>
                <a:latin typeface="Arial"/>
                <a:cs typeface="Arial"/>
                <a:hlinkClick r:id="rId3">
                  <a:extLst>
                    <a:ext uri="{A12FA001-AC4F-418D-AE19-62706E023703}">
                      <ahyp:hlinkClr xmlns:ahyp="http://schemas.microsoft.com/office/drawing/2018/hyperlinkcolor" val="tx"/>
                    </a:ext>
                  </a:extLst>
                </a:hlinkClick>
              </a:rPr>
              <a:t>organdonation.nhs.uk</a:t>
            </a:r>
            <a:r>
              <a:rPr lang="en-NZ" sz="2200" b="1" dirty="0">
                <a:solidFill>
                  <a:srgbClr val="245EA9"/>
                </a:solidFill>
                <a:latin typeface="Arial"/>
                <a:cs typeface="Arial"/>
                <a:hlinkClick r:id="rId3">
                  <a:extLst>
                    <a:ext uri="{A12FA001-AC4F-418D-AE19-62706E023703}">
                      <ahyp:hlinkClr xmlns:ahyp="http://schemas.microsoft.com/office/drawing/2018/hyperlinkcolor" val="tx"/>
                    </a:ext>
                  </a:extLst>
                </a:hlinkClick>
              </a:rPr>
              <a:t>/register-your-decision</a:t>
            </a:r>
            <a:endParaRPr lang="en-NZ" sz="2200" b="1" dirty="0">
              <a:solidFill>
                <a:srgbClr val="245EA9"/>
              </a:solidFill>
              <a:latin typeface="Arial"/>
              <a:cs typeface="Arial"/>
            </a:endParaRPr>
          </a:p>
        </p:txBody>
      </p:sp>
      <p:sp>
        <p:nvSpPr>
          <p:cNvPr id="7" name="Text Placeholder 6">
            <a:extLst>
              <a:ext uri="{FF2B5EF4-FFF2-40B4-BE49-F238E27FC236}">
                <a16:creationId xmlns:a16="http://schemas.microsoft.com/office/drawing/2014/main" id="{DE4F756A-B554-F74D-8C65-816FFA9809AA}"/>
              </a:ext>
            </a:extLst>
          </p:cNvPr>
          <p:cNvSpPr>
            <a:spLocks noGrp="1"/>
          </p:cNvSpPr>
          <p:nvPr>
            <p:ph type="body" sz="quarter" idx="22"/>
          </p:nvPr>
        </p:nvSpPr>
        <p:spPr/>
        <p:txBody>
          <a:bodyPr/>
          <a:lstStyle/>
          <a:p>
            <a:pPr lvl="2" algn="ctr"/>
            <a:r>
              <a:rPr lang="en-US" sz="2200">
                <a:solidFill>
                  <a:schemeClr val="bg1"/>
                </a:solidFill>
              </a:rPr>
              <a:t>1</a:t>
            </a:r>
          </a:p>
        </p:txBody>
      </p:sp>
      <p:sp>
        <p:nvSpPr>
          <p:cNvPr id="8" name="Text Placeholder 7">
            <a:extLst>
              <a:ext uri="{FF2B5EF4-FFF2-40B4-BE49-F238E27FC236}">
                <a16:creationId xmlns:a16="http://schemas.microsoft.com/office/drawing/2014/main" id="{991C9881-017C-EB4D-A159-5CA2E978725B}"/>
              </a:ext>
            </a:extLst>
          </p:cNvPr>
          <p:cNvSpPr>
            <a:spLocks noGrp="1"/>
          </p:cNvSpPr>
          <p:nvPr>
            <p:ph type="body" sz="quarter" idx="23"/>
          </p:nvPr>
        </p:nvSpPr>
        <p:spPr>
          <a:xfrm>
            <a:off x="8263319" y="3570848"/>
            <a:ext cx="3600000" cy="2957320"/>
          </a:xfrm>
        </p:spPr>
        <p:txBody>
          <a:bodyPr tIns="216000"/>
          <a:lstStyle/>
          <a:p>
            <a:pPr lvl="3" algn="ctr"/>
            <a:r>
              <a:rPr lang="en-NZ" sz="2200"/>
              <a:t>The specialist nurse will then discuss the donor’s registered/last known decision with their family as part of end of life discussions. The donor’s faith, beliefs and culture will always be respected. </a:t>
            </a:r>
          </a:p>
        </p:txBody>
      </p:sp>
      <p:sp>
        <p:nvSpPr>
          <p:cNvPr id="9" name="Text Placeholder 8">
            <a:extLst>
              <a:ext uri="{FF2B5EF4-FFF2-40B4-BE49-F238E27FC236}">
                <a16:creationId xmlns:a16="http://schemas.microsoft.com/office/drawing/2014/main" id="{9BD09409-036B-7D4D-8B8C-853F024B4C0B}"/>
              </a:ext>
            </a:extLst>
          </p:cNvPr>
          <p:cNvSpPr>
            <a:spLocks noGrp="1"/>
          </p:cNvSpPr>
          <p:nvPr>
            <p:ph type="body" sz="quarter" idx="24"/>
          </p:nvPr>
        </p:nvSpPr>
        <p:spPr/>
        <p:txBody>
          <a:bodyPr/>
          <a:lstStyle/>
          <a:p>
            <a:pPr lvl="2" algn="ctr"/>
            <a:r>
              <a:rPr lang="en-US" sz="2200">
                <a:solidFill>
                  <a:schemeClr val="bg1"/>
                </a:solidFill>
              </a:rPr>
              <a:t>3</a:t>
            </a:r>
          </a:p>
        </p:txBody>
      </p:sp>
      <p:sp>
        <p:nvSpPr>
          <p:cNvPr id="10" name="Text Placeholder 9">
            <a:extLst>
              <a:ext uri="{FF2B5EF4-FFF2-40B4-BE49-F238E27FC236}">
                <a16:creationId xmlns:a16="http://schemas.microsoft.com/office/drawing/2014/main" id="{A2C69356-4F11-6044-9018-07438F476073}"/>
              </a:ext>
            </a:extLst>
          </p:cNvPr>
          <p:cNvSpPr>
            <a:spLocks noGrp="1"/>
          </p:cNvSpPr>
          <p:nvPr>
            <p:ph type="body" sz="quarter" idx="25"/>
          </p:nvPr>
        </p:nvSpPr>
        <p:spPr/>
        <p:txBody>
          <a:bodyPr tIns="216000"/>
          <a:lstStyle/>
          <a:p>
            <a:pPr lvl="3" algn="ctr"/>
            <a:r>
              <a:rPr lang="en-NZ" sz="2200"/>
              <a:t>One organ donor can save and transform up to nine lives and many more by donating tissue. </a:t>
            </a:r>
          </a:p>
        </p:txBody>
      </p:sp>
      <p:sp>
        <p:nvSpPr>
          <p:cNvPr id="11" name="Text Placeholder 10">
            <a:extLst>
              <a:ext uri="{FF2B5EF4-FFF2-40B4-BE49-F238E27FC236}">
                <a16:creationId xmlns:a16="http://schemas.microsoft.com/office/drawing/2014/main" id="{5DB0E195-D2E4-3844-9607-07EE6D6FAF99}"/>
              </a:ext>
            </a:extLst>
          </p:cNvPr>
          <p:cNvSpPr>
            <a:spLocks noGrp="1"/>
          </p:cNvSpPr>
          <p:nvPr>
            <p:ph type="body" sz="quarter" idx="26"/>
          </p:nvPr>
        </p:nvSpPr>
        <p:spPr/>
        <p:txBody>
          <a:bodyPr/>
          <a:lstStyle/>
          <a:p>
            <a:pPr lvl="2" algn="ctr"/>
            <a:r>
              <a:rPr lang="en-US" sz="2200">
                <a:solidFill>
                  <a:schemeClr val="bg1"/>
                </a:solidFill>
              </a:rPr>
              <a:t>4</a:t>
            </a:r>
          </a:p>
        </p:txBody>
      </p:sp>
      <p:pic>
        <p:nvPicPr>
          <p:cNvPr id="13" name="Picture 12">
            <a:extLst>
              <a:ext uri="{FF2B5EF4-FFF2-40B4-BE49-F238E27FC236}">
                <a16:creationId xmlns:a16="http://schemas.microsoft.com/office/drawing/2014/main" id="{0AE44B90-3E3C-9C4B-8523-77CC792C5E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94425" y="6274148"/>
            <a:ext cx="1655999" cy="1655999"/>
          </a:xfrm>
          <a:prstGeom prst="rect">
            <a:avLst/>
          </a:prstGeom>
        </p:spPr>
      </p:pic>
      <p:pic>
        <p:nvPicPr>
          <p:cNvPr id="15" name="Picture 14">
            <a:extLst>
              <a:ext uri="{FF2B5EF4-FFF2-40B4-BE49-F238E27FC236}">
                <a16:creationId xmlns:a16="http://schemas.microsoft.com/office/drawing/2014/main" id="{18681A0F-556A-DE48-990A-C6341EDD2453}"/>
              </a:ext>
            </a:extLst>
          </p:cNvPr>
          <p:cNvPicPr>
            <a:picLocks noChangeAspect="1"/>
          </p:cNvPicPr>
          <p:nvPr/>
        </p:nvPicPr>
        <p:blipFill>
          <a:blip r:embed="rId5"/>
          <a:stretch>
            <a:fillRect/>
          </a:stretch>
        </p:blipFill>
        <p:spPr>
          <a:xfrm>
            <a:off x="7313651" y="1614136"/>
            <a:ext cx="1655999" cy="1655999"/>
          </a:xfrm>
          <a:prstGeom prst="rect">
            <a:avLst/>
          </a:prstGeom>
        </p:spPr>
      </p:pic>
      <p:pic>
        <p:nvPicPr>
          <p:cNvPr id="17" name="Picture 16">
            <a:extLst>
              <a:ext uri="{FF2B5EF4-FFF2-40B4-BE49-F238E27FC236}">
                <a16:creationId xmlns:a16="http://schemas.microsoft.com/office/drawing/2014/main" id="{15D47CD2-C638-5D46-806E-CF0FC5F465B5}"/>
              </a:ext>
            </a:extLst>
          </p:cNvPr>
          <p:cNvPicPr>
            <a:picLocks noChangeAspect="1"/>
          </p:cNvPicPr>
          <p:nvPr/>
        </p:nvPicPr>
        <p:blipFill>
          <a:blip r:embed="rId6"/>
          <a:stretch>
            <a:fillRect/>
          </a:stretch>
        </p:blipFill>
        <p:spPr>
          <a:xfrm>
            <a:off x="13114492" y="5236306"/>
            <a:ext cx="1655999" cy="1655999"/>
          </a:xfrm>
          <a:prstGeom prst="rect">
            <a:avLst/>
          </a:prstGeom>
        </p:spPr>
      </p:pic>
      <p:sp>
        <p:nvSpPr>
          <p:cNvPr id="29" name="Arc 28">
            <a:extLst>
              <a:ext uri="{FF2B5EF4-FFF2-40B4-BE49-F238E27FC236}">
                <a16:creationId xmlns:a16="http://schemas.microsoft.com/office/drawing/2014/main" id="{6C4DBC0A-6A9D-0248-91A4-C0A11632B271}"/>
              </a:ext>
            </a:extLst>
          </p:cNvPr>
          <p:cNvSpPr/>
          <p:nvPr/>
        </p:nvSpPr>
        <p:spPr>
          <a:xfrm rot="16200000">
            <a:off x="6198556" y="2485783"/>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CEE9622E-0B04-AA40-9F5B-B5817D17798D}"/>
              </a:ext>
            </a:extLst>
          </p:cNvPr>
          <p:cNvSpPr/>
          <p:nvPr/>
        </p:nvSpPr>
        <p:spPr>
          <a:xfrm>
            <a:off x="9544282" y="2485783"/>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C69469B7-8ABF-EE40-8486-724BF85E36A2}"/>
              </a:ext>
            </a:extLst>
          </p:cNvPr>
          <p:cNvSpPr/>
          <p:nvPr/>
        </p:nvSpPr>
        <p:spPr>
          <a:xfrm rot="10800000">
            <a:off x="10075463" y="6957228"/>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865A69FF-4538-2346-AEF8-0A7F61FB7651}"/>
              </a:ext>
            </a:extLst>
          </p:cNvPr>
          <p:cNvSpPr/>
          <p:nvPr/>
        </p:nvSpPr>
        <p:spPr>
          <a:xfrm rot="5400000">
            <a:off x="13392348" y="6957228"/>
            <a:ext cx="528637" cy="528637"/>
          </a:xfrm>
          <a:prstGeom prst="arc">
            <a:avLst/>
          </a:prstGeom>
          <a:ln>
            <a:solidFill>
              <a:srgbClr val="245E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90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8" grpId="0" build="p" animBg="1"/>
      <p:bldP spid="9" grpId="0" build="p" animBg="1"/>
      <p:bldP spid="10" grpId="0" build="p" animBg="1"/>
      <p:bldP spid="11" grpId="0" build="p" animBg="1"/>
      <p:bldP spid="29" grpId="0" animBg="1"/>
      <p:bldP spid="30" grpId="0" animBg="1"/>
      <p:bldP spid="32"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847B3-2610-1549-A284-0B3F234DA207}"/>
              </a:ext>
            </a:extLst>
          </p:cNvPr>
          <p:cNvSpPr>
            <a:spLocks noGrp="1"/>
          </p:cNvSpPr>
          <p:nvPr>
            <p:ph type="sldNum" sz="quarter" idx="4"/>
          </p:nvPr>
        </p:nvSpPr>
        <p:spPr/>
        <p:txBody>
          <a:bodyPr/>
          <a:lstStyle/>
          <a:p>
            <a:fld id="{F68B15A4-E55F-C047-8706-F70E7B15C889}" type="slidenum">
              <a:rPr lang="en-US" smtClean="0"/>
              <a:pPr/>
              <a:t>9</a:t>
            </a:fld>
            <a:endParaRPr lang="en-US"/>
          </a:p>
        </p:txBody>
      </p:sp>
      <p:sp>
        <p:nvSpPr>
          <p:cNvPr id="3" name="Title 2">
            <a:extLst>
              <a:ext uri="{FF2B5EF4-FFF2-40B4-BE49-F238E27FC236}">
                <a16:creationId xmlns:a16="http://schemas.microsoft.com/office/drawing/2014/main" id="{C6C95595-3CA3-8B4E-838D-35DEB6C548A9}"/>
              </a:ext>
            </a:extLst>
          </p:cNvPr>
          <p:cNvSpPr>
            <a:spLocks noGrp="1"/>
          </p:cNvSpPr>
          <p:nvPr>
            <p:ph type="title"/>
          </p:nvPr>
        </p:nvSpPr>
        <p:spPr>
          <a:xfrm>
            <a:off x="442860" y="534390"/>
            <a:ext cx="14022170" cy="708431"/>
          </a:xfrm>
        </p:spPr>
        <p:txBody>
          <a:bodyPr/>
          <a:lstStyle/>
          <a:p>
            <a:r>
              <a:rPr lang="en-NZ"/>
              <a:t>What impact do donors have?</a:t>
            </a:r>
            <a:endParaRPr lang="en-US"/>
          </a:p>
        </p:txBody>
      </p:sp>
      <p:sp>
        <p:nvSpPr>
          <p:cNvPr id="4" name="Text Placeholder 3">
            <a:extLst>
              <a:ext uri="{FF2B5EF4-FFF2-40B4-BE49-F238E27FC236}">
                <a16:creationId xmlns:a16="http://schemas.microsoft.com/office/drawing/2014/main" id="{30358698-919E-484D-A3E8-6677A0513117}"/>
              </a:ext>
            </a:extLst>
          </p:cNvPr>
          <p:cNvSpPr>
            <a:spLocks noGrp="1"/>
          </p:cNvSpPr>
          <p:nvPr>
            <p:ph type="body" sz="quarter" idx="18"/>
          </p:nvPr>
        </p:nvSpPr>
        <p:spPr/>
        <p:txBody>
          <a:bodyPr anchor="ctr"/>
          <a:lstStyle/>
          <a:p>
            <a:pPr algn="ctr"/>
            <a:r>
              <a:rPr lang="en-NZ" sz="4400" b="1">
                <a:solidFill>
                  <a:srgbClr val="245EA9"/>
                </a:solidFill>
              </a:rPr>
              <a:t>1.4 million</a:t>
            </a:r>
            <a:endParaRPr lang="en-NZ" sz="4400">
              <a:solidFill>
                <a:srgbClr val="245EA9"/>
              </a:solidFill>
            </a:endParaRPr>
          </a:p>
          <a:p>
            <a:pPr lvl="3" algn="ctr"/>
            <a:r>
              <a:rPr lang="en-NZ"/>
              <a:t>donations of blood</a:t>
            </a:r>
          </a:p>
        </p:txBody>
      </p:sp>
      <p:sp>
        <p:nvSpPr>
          <p:cNvPr id="5" name="Text Placeholder 4">
            <a:extLst>
              <a:ext uri="{FF2B5EF4-FFF2-40B4-BE49-F238E27FC236}">
                <a16:creationId xmlns:a16="http://schemas.microsoft.com/office/drawing/2014/main" id="{1F9CE8E7-D98D-9B4E-BAE1-B1AF77232CC0}"/>
              </a:ext>
            </a:extLst>
          </p:cNvPr>
          <p:cNvSpPr>
            <a:spLocks noGrp="1"/>
          </p:cNvSpPr>
          <p:nvPr>
            <p:ph type="body" sz="quarter" idx="19"/>
          </p:nvPr>
        </p:nvSpPr>
        <p:spPr/>
        <p:txBody>
          <a:bodyPr anchor="ctr"/>
          <a:lstStyle/>
          <a:p>
            <a:pPr algn="ctr"/>
            <a:r>
              <a:rPr lang="en-NZ" sz="4400" b="1">
                <a:solidFill>
                  <a:srgbClr val="245EA9"/>
                </a:solidFill>
              </a:rPr>
              <a:t>1,000</a:t>
            </a:r>
            <a:endParaRPr lang="en-NZ" sz="4400">
              <a:solidFill>
                <a:srgbClr val="245EA9"/>
              </a:solidFill>
            </a:endParaRPr>
          </a:p>
          <a:p>
            <a:pPr lvl="3" algn="ctr"/>
            <a:r>
              <a:rPr lang="en-NZ"/>
              <a:t>people in need of a stem cell </a:t>
            </a:r>
            <a:br>
              <a:rPr lang="en-NZ"/>
            </a:br>
            <a:r>
              <a:rPr lang="en-NZ"/>
              <a:t>donation a chance of life </a:t>
            </a:r>
          </a:p>
        </p:txBody>
      </p:sp>
      <p:sp>
        <p:nvSpPr>
          <p:cNvPr id="6" name="Text Placeholder 5">
            <a:extLst>
              <a:ext uri="{FF2B5EF4-FFF2-40B4-BE49-F238E27FC236}">
                <a16:creationId xmlns:a16="http://schemas.microsoft.com/office/drawing/2014/main" id="{1B12F602-D9F6-7E4D-BBB0-5348B7190420}"/>
              </a:ext>
            </a:extLst>
          </p:cNvPr>
          <p:cNvSpPr>
            <a:spLocks noGrp="1"/>
          </p:cNvSpPr>
          <p:nvPr>
            <p:ph type="body" sz="quarter" idx="20"/>
          </p:nvPr>
        </p:nvSpPr>
        <p:spPr/>
        <p:txBody>
          <a:bodyPr anchor="ctr"/>
          <a:lstStyle/>
          <a:p>
            <a:pPr algn="ctr"/>
            <a:r>
              <a:rPr lang="en-NZ" sz="4400" b="1">
                <a:solidFill>
                  <a:srgbClr val="245EA9"/>
                </a:solidFill>
              </a:rPr>
              <a:t>4,000</a:t>
            </a:r>
            <a:endParaRPr lang="en-NZ" sz="4400">
              <a:solidFill>
                <a:srgbClr val="245EA9"/>
              </a:solidFill>
            </a:endParaRPr>
          </a:p>
          <a:p>
            <a:pPr lvl="3" algn="ctr"/>
            <a:r>
              <a:rPr lang="en-NZ"/>
              <a:t>organs</a:t>
            </a:r>
          </a:p>
        </p:txBody>
      </p:sp>
      <p:sp>
        <p:nvSpPr>
          <p:cNvPr id="7" name="Text Placeholder 6">
            <a:extLst>
              <a:ext uri="{FF2B5EF4-FFF2-40B4-BE49-F238E27FC236}">
                <a16:creationId xmlns:a16="http://schemas.microsoft.com/office/drawing/2014/main" id="{FCCB5380-BCB4-BC46-92C3-D3E738825889}"/>
              </a:ext>
            </a:extLst>
          </p:cNvPr>
          <p:cNvSpPr>
            <a:spLocks noGrp="1"/>
          </p:cNvSpPr>
          <p:nvPr>
            <p:ph type="body" sz="quarter" idx="11"/>
          </p:nvPr>
        </p:nvSpPr>
        <p:spPr/>
        <p:txBody>
          <a:bodyPr/>
          <a:lstStyle/>
          <a:p>
            <a:r>
              <a:rPr lang="en-NZ"/>
              <a:t>Each year, donors in England give around:</a:t>
            </a:r>
          </a:p>
        </p:txBody>
      </p:sp>
      <p:sp>
        <p:nvSpPr>
          <p:cNvPr id="8" name="Text Placeholder 7">
            <a:extLst>
              <a:ext uri="{FF2B5EF4-FFF2-40B4-BE49-F238E27FC236}">
                <a16:creationId xmlns:a16="http://schemas.microsoft.com/office/drawing/2014/main" id="{6879DEE8-E90C-644A-B074-7A031D1130F8}"/>
              </a:ext>
            </a:extLst>
          </p:cNvPr>
          <p:cNvSpPr>
            <a:spLocks noGrp="1"/>
          </p:cNvSpPr>
          <p:nvPr>
            <p:ph type="body" sz="quarter" idx="21"/>
          </p:nvPr>
        </p:nvSpPr>
        <p:spPr>
          <a:xfrm>
            <a:off x="5771627" y="6089844"/>
            <a:ext cx="3404392" cy="2982911"/>
          </a:xfrm>
        </p:spPr>
        <p:txBody>
          <a:bodyPr/>
          <a:lstStyle/>
          <a:p>
            <a:r>
              <a:rPr lang="en-NZ" b="1">
                <a:solidFill>
                  <a:schemeClr val="bg1"/>
                </a:solidFill>
              </a:rPr>
              <a:t>They save </a:t>
            </a:r>
            <a:br>
              <a:rPr lang="en-NZ" b="1">
                <a:solidFill>
                  <a:schemeClr val="bg1"/>
                </a:solidFill>
              </a:rPr>
            </a:br>
            <a:r>
              <a:rPr lang="en-NZ" b="1">
                <a:solidFill>
                  <a:schemeClr val="bg1"/>
                </a:solidFill>
              </a:rPr>
              <a:t>and transform countless lives </a:t>
            </a:r>
            <a:br>
              <a:rPr lang="en-NZ" b="1">
                <a:solidFill>
                  <a:schemeClr val="bg1"/>
                </a:solidFill>
              </a:rPr>
            </a:br>
            <a:r>
              <a:rPr lang="en-NZ" b="1">
                <a:solidFill>
                  <a:schemeClr val="bg1"/>
                </a:solidFill>
              </a:rPr>
              <a:t>of recipients, </a:t>
            </a:r>
            <a:br>
              <a:rPr lang="en-NZ" b="1">
                <a:solidFill>
                  <a:schemeClr val="bg1"/>
                </a:solidFill>
              </a:rPr>
            </a:br>
            <a:r>
              <a:rPr lang="en-NZ" b="1">
                <a:solidFill>
                  <a:schemeClr val="bg1"/>
                </a:solidFill>
              </a:rPr>
              <a:t>and their family members.</a:t>
            </a:r>
            <a:endParaRPr lang="en-NZ">
              <a:solidFill>
                <a:schemeClr val="bg1"/>
              </a:solidFill>
            </a:endParaRPr>
          </a:p>
        </p:txBody>
      </p:sp>
      <p:sp>
        <p:nvSpPr>
          <p:cNvPr id="9" name="TextBox 8">
            <a:extLst>
              <a:ext uri="{FF2B5EF4-FFF2-40B4-BE49-F238E27FC236}">
                <a16:creationId xmlns:a16="http://schemas.microsoft.com/office/drawing/2014/main" id="{FD0477C0-B7A2-4745-AA8B-52A24444ED58}"/>
              </a:ext>
            </a:extLst>
          </p:cNvPr>
          <p:cNvSpPr txBox="1"/>
          <p:nvPr/>
        </p:nvSpPr>
        <p:spPr>
          <a:xfrm>
            <a:off x="7573213" y="2215219"/>
            <a:ext cx="4379671" cy="3539430"/>
          </a:xfrm>
          <a:prstGeom prst="rect">
            <a:avLst/>
          </a:prstGeom>
          <a:noFill/>
        </p:spPr>
        <p:txBody>
          <a:bodyPr wrap="square" rtlCol="0">
            <a:spAutoFit/>
          </a:bodyPr>
          <a:lstStyle/>
          <a:p>
            <a:r>
              <a:rPr lang="en-NZ" sz="3000" b="1">
                <a:solidFill>
                  <a:schemeClr val="bg1"/>
                </a:solidFill>
                <a:latin typeface="Arial" panose="020B0604020202020204" pitchFamily="34" charset="0"/>
                <a:cs typeface="Arial" panose="020B0604020202020204" pitchFamily="34" charset="0"/>
              </a:rPr>
              <a:t>“I think it’s amazing that I get to sit here and donate something from myself, and how that could change or potentially save a life.”</a:t>
            </a:r>
          </a:p>
          <a:p>
            <a:endParaRPr lang="en-NZ" sz="2400">
              <a:solidFill>
                <a:schemeClr val="bg1"/>
              </a:solidFill>
              <a:latin typeface="Arial" panose="020B0604020202020204" pitchFamily="34" charset="0"/>
              <a:cs typeface="Arial" panose="020B0604020202020204" pitchFamily="34" charset="0"/>
            </a:endParaRPr>
          </a:p>
          <a:p>
            <a:r>
              <a:rPr lang="en-NZ" sz="2000">
                <a:solidFill>
                  <a:schemeClr val="bg1"/>
                </a:solidFill>
                <a:latin typeface="Arial" panose="020B0604020202020204" pitchFamily="34" charset="0"/>
                <a:cs typeface="Arial" panose="020B0604020202020204" pitchFamily="34" charset="0"/>
              </a:rPr>
              <a:t>Doug, stem cell donor</a:t>
            </a:r>
          </a:p>
        </p:txBody>
      </p:sp>
    </p:spTree>
    <p:extLst>
      <p:ext uri="{BB962C8B-B14F-4D97-AF65-F5344CB8AC3E}">
        <p14:creationId xmlns:p14="http://schemas.microsoft.com/office/powerpoint/2010/main" val="2696174278"/>
      </p:ext>
    </p:extLst>
  </p:cSld>
  <p:clrMapOvr>
    <a:masterClrMapping/>
  </p:clrMapOvr>
</p:sld>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170C0"/>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702D3E4262DE41B73A0741039F19DB" ma:contentTypeVersion="6" ma:contentTypeDescription="Create a new document." ma:contentTypeScope="" ma:versionID="171ab9f96be96ccd596abe11c839c269">
  <xsd:schema xmlns:xsd="http://www.w3.org/2001/XMLSchema" xmlns:xs="http://www.w3.org/2001/XMLSchema" xmlns:p="http://schemas.microsoft.com/office/2006/metadata/properties" xmlns:ns2="76d35953-0c82-4e80-a0f5-8caced1e126f" xmlns:ns3="58756cf9-dff4-4f69-b555-8419322a7ef5" targetNamespace="http://schemas.microsoft.com/office/2006/metadata/properties" ma:root="true" ma:fieldsID="137e2da3e0610e151252713805850c48" ns2:_="" ns3:_="">
    <xsd:import namespace="76d35953-0c82-4e80-a0f5-8caced1e126f"/>
    <xsd:import namespace="58756cf9-dff4-4f69-b555-8419322a7e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35953-0c82-4e80-a0f5-8caced1e1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756cf9-dff4-4f69-b555-8419322a7e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B316C0-B2A4-43DB-8501-08A140A93B77}">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76d35953-0c82-4e80-a0f5-8caced1e126f"/>
    <ds:schemaRef ds:uri="http://purl.org/dc/elements/1.1/"/>
    <ds:schemaRef ds:uri="http://schemas.microsoft.com/office/2006/metadata/properties"/>
    <ds:schemaRef ds:uri="58756cf9-dff4-4f69-b555-8419322a7ef5"/>
    <ds:schemaRef ds:uri="http://www.w3.org/XML/1998/namespace"/>
    <ds:schemaRef ds:uri="http://purl.org/dc/terms/"/>
  </ds:schemaRefs>
</ds:datastoreItem>
</file>

<file path=customXml/itemProps2.xml><?xml version="1.0" encoding="utf-8"?>
<ds:datastoreItem xmlns:ds="http://schemas.openxmlformats.org/officeDocument/2006/customXml" ds:itemID="{46C0D81E-D49E-4BFC-B6AF-55D303F284F8}">
  <ds:schemaRefs>
    <ds:schemaRef ds:uri="58756cf9-dff4-4f69-b555-8419322a7ef5"/>
    <ds:schemaRef ds:uri="76d35953-0c82-4e80-a0f5-8caced1e12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8E153A-89D5-46AA-91A5-697136C63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TotalTime>
  <Words>4219</Words>
  <Application>Microsoft Office PowerPoint</Application>
  <PresentationFormat>Custom</PresentationFormat>
  <Paragraphs>251</Paragraphs>
  <Slides>11</Slides>
  <Notes>10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About NHS Blood and Transplant</vt:lpstr>
      <vt:lpstr>Consider this</vt:lpstr>
      <vt:lpstr>Who might need each type of donation?</vt:lpstr>
      <vt:lpstr>What’s involved in being a blood donor</vt:lpstr>
      <vt:lpstr>What’s involved in being a stem cell donor?</vt:lpstr>
      <vt:lpstr>What’s involved in being a stem cell donor?</vt:lpstr>
      <vt:lpstr>Organ donation law in England </vt:lpstr>
      <vt:lpstr>What’s involved in being an organ  and tissue donor?</vt:lpstr>
      <vt:lpstr>What impact do donors have?</vt:lpstr>
      <vt:lpstr>Why are more donors needed?</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Chase</dc:creator>
  <cp:lastModifiedBy>Billee Brack</cp:lastModifiedBy>
  <cp:revision>17</cp:revision>
  <dcterms:created xsi:type="dcterms:W3CDTF">2020-08-20T06:06:27Z</dcterms:created>
  <dcterms:modified xsi:type="dcterms:W3CDTF">2021-06-08T08:56:12Z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0x01010096702D3E4262DE41B73A0741039F19DB</vt:lpwstr>
  </property>
</Properties>
</file>